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Calibri" panose="020F0502020204030204" pitchFamily="34" charset="0"/>
      <p:regular r:id="rId12"/>
      <p:bold r:id="rId13"/>
      <p:italic r:id="rId14"/>
      <p:boldItalic r:id="rId15"/>
    </p:embeddedFont>
    <p:embeddedFont>
      <p:font typeface="Playfair Display" panose="020B0604020202020204" charset="0"/>
      <p:regular r:id="rId16"/>
      <p:bold r:id="rId17"/>
      <p:italic r:id="rId18"/>
      <p:boldItalic r:id="rId19"/>
    </p:embeddedFont>
    <p:embeddedFont>
      <p:font typeface="Roboto" panose="020B060402020202020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4" roundtripDataSignature="AMtx7mjn/nupE9+W02oyYMfeoOZEFv/ay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26" d="100"/>
          <a:sy n="26" d="100"/>
        </p:scale>
        <p:origin x="1956" y="72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customschemas.google.com/relationships/presentationmetadata" Target="meta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heme" Target="theme/theme1.xml"/></Relationships>
</file>

<file path=ppt/media/image1.png>
</file>

<file path=ppt/media/image2.png>
</file>

<file path=ppt/media/image3.png>
</file>

<file path=ppt/media/image4.gif>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3" name="Google Shape;10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5" name="Google Shape;13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3" name="Google Shape;14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1" name="Google Shape;15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9" name="Google Shape;15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8" name="Google Shape;16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2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0"/>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1" name="Google Shape;71;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21"/>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1"/>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7" name="Google Shape;77;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2"/>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
        <p:nvSpPr>
          <p:cNvPr id="18" name="Google Shape;18;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3"/>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4" name="Google Shape;24;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4"/>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4000"/>
              <a:buFont typeface="Calibri"/>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4"/>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30" name="Google Shape;30;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5"/>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6" name="Google Shape;36;p15"/>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7" name="Google Shape;37;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3" name="Google Shape;43;p1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4" name="Google Shape;44;p16"/>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5" name="Google Shape;45;p16"/>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6" name="Google Shape;46;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8"/>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18"/>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57" name="Google Shape;57;p18"/>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58" name="Google Shape;58;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9"/>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9"/>
          <p:cNvSpPr>
            <a:spLocks noGrp="1"/>
          </p:cNvSpPr>
          <p:nvPr>
            <p:ph type="pic" idx="2"/>
          </p:nvPr>
        </p:nvSpPr>
        <p:spPr>
          <a:xfrm>
            <a:off x="1792288" y="612775"/>
            <a:ext cx="5486400" cy="4114800"/>
          </a:xfrm>
          <a:prstGeom prst="rect">
            <a:avLst/>
          </a:prstGeom>
          <a:noFill/>
          <a:ln>
            <a:noFill/>
          </a:ln>
        </p:spPr>
      </p:sp>
      <p:sp>
        <p:nvSpPr>
          <p:cNvPr id="64" name="Google Shape;64;p19"/>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5" name="Google Shape;65;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0"/>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gif"/><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4.gif"/></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F8AD8"/>
        </a:solidFill>
        <a:effectLst/>
      </p:bgPr>
    </p:bg>
    <p:spTree>
      <p:nvGrpSpPr>
        <p:cNvPr id="1" name="Shape 83"/>
        <p:cNvGrpSpPr/>
        <p:nvPr/>
      </p:nvGrpSpPr>
      <p:grpSpPr>
        <a:xfrm>
          <a:off x="0" y="0"/>
          <a:ext cx="0" cy="0"/>
          <a:chOff x="0" y="0"/>
          <a:chExt cx="0" cy="0"/>
        </a:xfrm>
      </p:grpSpPr>
      <p:sp>
        <p:nvSpPr>
          <p:cNvPr id="84" name="Google Shape;84;p1"/>
          <p:cNvSpPr/>
          <p:nvPr/>
        </p:nvSpPr>
        <p:spPr>
          <a:xfrm rot="-5400000">
            <a:off x="1316575" y="-2414045"/>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85" name="Google Shape;85;p1"/>
          <p:cNvSpPr txBox="1"/>
          <p:nvPr/>
        </p:nvSpPr>
        <p:spPr>
          <a:xfrm>
            <a:off x="8805730" y="4972050"/>
            <a:ext cx="5384026" cy="1488000"/>
          </a:xfrm>
          <a:prstGeom prst="rect">
            <a:avLst/>
          </a:prstGeom>
          <a:noFill/>
          <a:ln>
            <a:noFill/>
          </a:ln>
        </p:spPr>
        <p:txBody>
          <a:bodyPr spcFirstLastPara="1" wrap="square" lIns="0" tIns="0" rIns="0" bIns="0" anchor="t" anchorCtr="0">
            <a:spAutoFit/>
          </a:bodyPr>
          <a:lstStyle/>
          <a:p>
            <a:pPr marL="0" marR="0" lvl="0" indent="0" algn="r" rtl="0">
              <a:lnSpc>
                <a:spcPct val="6730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6" name="Google Shape;86;p1"/>
          <p:cNvSpPr/>
          <p:nvPr/>
        </p:nvSpPr>
        <p:spPr>
          <a:xfrm>
            <a:off x="4177436" y="202404"/>
            <a:ext cx="1870386" cy="1636090"/>
          </a:xfrm>
          <a:custGeom>
            <a:avLst/>
            <a:gdLst/>
            <a:ahLst/>
            <a:cxnLst/>
            <a:rect l="l" t="t" r="r" b="b"/>
            <a:pathLst>
              <a:path w="1870386" h="1636090" extrusionOk="0">
                <a:moveTo>
                  <a:pt x="0" y="0"/>
                </a:moveTo>
                <a:lnTo>
                  <a:pt x="1870386" y="0"/>
                </a:lnTo>
                <a:lnTo>
                  <a:pt x="1870386" y="1636090"/>
                </a:lnTo>
                <a:lnTo>
                  <a:pt x="0" y="1636090"/>
                </a:lnTo>
                <a:lnTo>
                  <a:pt x="0" y="0"/>
                </a:lnTo>
                <a:close/>
              </a:path>
            </a:pathLst>
          </a:custGeom>
          <a:blipFill rotWithShape="1">
            <a:blip r:embed="rId4">
              <a:alphaModFix amt="80000"/>
            </a:blip>
            <a:stretch>
              <a:fillRect l="-3379" r="-3377" b="-2125"/>
            </a:stretch>
          </a:blipFill>
          <a:ln>
            <a:noFill/>
          </a:ln>
        </p:spPr>
      </p:sp>
      <p:sp>
        <p:nvSpPr>
          <p:cNvPr id="87" name="Google Shape;87;p1"/>
          <p:cNvSpPr/>
          <p:nvPr/>
        </p:nvSpPr>
        <p:spPr>
          <a:xfrm>
            <a:off x="10268945" y="202404"/>
            <a:ext cx="4256942" cy="1720114"/>
          </a:xfrm>
          <a:custGeom>
            <a:avLst/>
            <a:gdLst/>
            <a:ahLst/>
            <a:cxnLst/>
            <a:rect l="l" t="t" r="r" b="b"/>
            <a:pathLst>
              <a:path w="4256942" h="1720114" extrusionOk="0">
                <a:moveTo>
                  <a:pt x="0" y="0"/>
                </a:moveTo>
                <a:lnTo>
                  <a:pt x="4256942" y="0"/>
                </a:lnTo>
                <a:lnTo>
                  <a:pt x="4256942" y="1720113"/>
                </a:lnTo>
                <a:lnTo>
                  <a:pt x="0" y="1720113"/>
                </a:lnTo>
                <a:lnTo>
                  <a:pt x="0" y="0"/>
                </a:lnTo>
                <a:close/>
              </a:path>
            </a:pathLst>
          </a:custGeom>
          <a:blipFill rotWithShape="1">
            <a:blip r:embed="rId5">
              <a:alphaModFix/>
            </a:blip>
            <a:stretch>
              <a:fillRect t="-124416" b="-125736"/>
            </a:stretch>
          </a:blipFill>
          <a:ln>
            <a:noFill/>
          </a:ln>
        </p:spPr>
      </p:sp>
      <p:pic>
        <p:nvPicPr>
          <p:cNvPr id="88" name="Google Shape;88;p1"/>
          <p:cNvPicPr preferRelativeResize="0"/>
          <p:nvPr/>
        </p:nvPicPr>
        <p:blipFill rotWithShape="1">
          <a:blip r:embed="rId6">
            <a:alphaModFix/>
          </a:blip>
          <a:srcRect/>
          <a:stretch/>
        </p:blipFill>
        <p:spPr>
          <a:xfrm rot="-10798857">
            <a:off x="2913592" y="2777294"/>
            <a:ext cx="11569793" cy="6479084"/>
          </a:xfrm>
          <a:prstGeom prst="rect">
            <a:avLst/>
          </a:prstGeom>
          <a:noFill/>
          <a:ln>
            <a:noFill/>
          </a:ln>
        </p:spPr>
      </p:pic>
      <p:sp>
        <p:nvSpPr>
          <p:cNvPr id="89" name="Google Shape;89;p1"/>
          <p:cNvSpPr/>
          <p:nvPr/>
        </p:nvSpPr>
        <p:spPr>
          <a:xfrm>
            <a:off x="6763374" y="-270584"/>
            <a:ext cx="4084712" cy="4386202"/>
          </a:xfrm>
          <a:custGeom>
            <a:avLst/>
            <a:gdLst/>
            <a:ahLst/>
            <a:cxnLst/>
            <a:rect l="l" t="t" r="r" b="b"/>
            <a:pathLst>
              <a:path w="4084712" h="4386202" extrusionOk="0">
                <a:moveTo>
                  <a:pt x="0" y="0"/>
                </a:moveTo>
                <a:lnTo>
                  <a:pt x="4084712" y="0"/>
                </a:lnTo>
                <a:lnTo>
                  <a:pt x="4084712" y="4386202"/>
                </a:lnTo>
                <a:lnTo>
                  <a:pt x="0" y="4386202"/>
                </a:lnTo>
                <a:lnTo>
                  <a:pt x="0" y="0"/>
                </a:lnTo>
                <a:close/>
              </a:path>
            </a:pathLst>
          </a:custGeom>
          <a:blipFill rotWithShape="1">
            <a:blip r:embed="rId7">
              <a:alphaModFix/>
            </a:blip>
            <a:stretch>
              <a:fillRect l="-3659" r="-3714"/>
            </a:stretch>
          </a:blipFill>
          <a:ln>
            <a:noFill/>
          </a:ln>
        </p:spPr>
      </p:sp>
      <p:sp>
        <p:nvSpPr>
          <p:cNvPr id="90" name="Google Shape;90;p1"/>
          <p:cNvSpPr txBox="1"/>
          <p:nvPr/>
        </p:nvSpPr>
        <p:spPr>
          <a:xfrm>
            <a:off x="3127575" y="4115614"/>
            <a:ext cx="11735100" cy="1182900"/>
          </a:xfrm>
          <a:prstGeom prst="rect">
            <a:avLst/>
          </a:prstGeom>
          <a:noFill/>
          <a:ln>
            <a:noFill/>
          </a:ln>
        </p:spPr>
        <p:txBody>
          <a:bodyPr spcFirstLastPara="1" wrap="square" lIns="0" tIns="0" rIns="0" bIns="0" anchor="t" anchorCtr="0">
            <a:spAutoFit/>
          </a:bodyPr>
          <a:lstStyle/>
          <a:p>
            <a:pPr marL="0" marR="0" lvl="0" indent="0" algn="ctr" rtl="0">
              <a:lnSpc>
                <a:spcPct val="80000"/>
              </a:lnSpc>
              <a:spcBef>
                <a:spcPts val="0"/>
              </a:spcBef>
              <a:spcAft>
                <a:spcPts val="0"/>
              </a:spcAft>
              <a:buClr>
                <a:srgbClr val="000000"/>
              </a:buClr>
              <a:buSzPts val="9605"/>
              <a:buFont typeface="Arial"/>
              <a:buNone/>
            </a:pPr>
            <a:r>
              <a:rPr lang="en-US" sz="9605" b="0" i="0" u="none" strike="noStrike" cap="none">
                <a:solidFill>
                  <a:srgbClr val="009CFF"/>
                </a:solidFill>
                <a:latin typeface="Arial"/>
                <a:ea typeface="Arial"/>
                <a:cs typeface="Arial"/>
                <a:sym typeface="Arial"/>
              </a:rPr>
              <a:t>HackOrbit</a:t>
            </a:r>
            <a:r>
              <a:rPr lang="en-US" sz="1400" b="0" i="0" u="none" strike="noStrike" cap="none">
                <a:solidFill>
                  <a:srgbClr val="000000"/>
                </a:solidFill>
                <a:latin typeface="Arial"/>
                <a:ea typeface="Arial"/>
                <a:cs typeface="Arial"/>
                <a:sym typeface="Arial"/>
              </a:rPr>
              <a:t>   </a:t>
            </a:r>
            <a:r>
              <a:rPr lang="en-US" sz="9605" b="0" i="0" u="none" strike="noStrike" cap="none">
                <a:solidFill>
                  <a:srgbClr val="009CFF"/>
                </a:solidFill>
                <a:latin typeface="Arial"/>
                <a:ea typeface="Arial"/>
                <a:cs typeface="Arial"/>
                <a:sym typeface="Arial"/>
              </a:rPr>
              <a:t>2025</a:t>
            </a:r>
            <a:endParaRPr sz="1400" b="0" i="0" u="none" strike="noStrike" cap="none">
              <a:solidFill>
                <a:srgbClr val="000000"/>
              </a:solidFill>
              <a:latin typeface="Arial"/>
              <a:ea typeface="Arial"/>
              <a:cs typeface="Arial"/>
              <a:sym typeface="Arial"/>
            </a:endParaRPr>
          </a:p>
        </p:txBody>
      </p:sp>
      <p:sp>
        <p:nvSpPr>
          <p:cNvPr id="91" name="Google Shape;91;p1"/>
          <p:cNvSpPr txBox="1"/>
          <p:nvPr/>
        </p:nvSpPr>
        <p:spPr>
          <a:xfrm>
            <a:off x="6429117" y="7226525"/>
            <a:ext cx="4538700" cy="784800"/>
          </a:xfrm>
          <a:prstGeom prst="rect">
            <a:avLst/>
          </a:prstGeom>
          <a:noFill/>
          <a:ln>
            <a:noFill/>
          </a:ln>
        </p:spPr>
        <p:txBody>
          <a:bodyPr spcFirstLastPara="1" wrap="square" lIns="0" tIns="0" rIns="0" bIns="0" anchor="t" anchorCtr="0">
            <a:spAutoFit/>
          </a:bodyPr>
          <a:lstStyle/>
          <a:p>
            <a:pPr marL="0" marR="0" lvl="0" indent="0" algn="ctr" rtl="0">
              <a:lnSpc>
                <a:spcPct val="111004"/>
              </a:lnSpc>
              <a:spcBef>
                <a:spcPts val="0"/>
              </a:spcBef>
              <a:spcAft>
                <a:spcPts val="0"/>
              </a:spcAft>
              <a:buClr>
                <a:srgbClr val="000000"/>
              </a:buClr>
              <a:buSzPts val="5098"/>
              <a:buFont typeface="Arial"/>
              <a:buNone/>
            </a:pPr>
            <a:r>
              <a:rPr lang="en-US" sz="5098" b="1">
                <a:solidFill>
                  <a:srgbClr val="D9D9D9"/>
                </a:solidFill>
              </a:rPr>
              <a:t>Binary brains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97" name="Google Shape;97;p2"/>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98" name="Google Shape;98;p2"/>
          <p:cNvPicPr preferRelativeResize="0"/>
          <p:nvPr/>
        </p:nvPicPr>
        <p:blipFill rotWithShape="1">
          <a:blip r:embed="rId5">
            <a:alphaModFix/>
          </a:blip>
          <a:srcRect/>
          <a:stretch/>
        </p:blipFill>
        <p:spPr>
          <a:xfrm rot="-10798857">
            <a:off x="4261341" y="2409211"/>
            <a:ext cx="9765317" cy="5468578"/>
          </a:xfrm>
          <a:prstGeom prst="rect">
            <a:avLst/>
          </a:prstGeom>
          <a:noFill/>
          <a:ln>
            <a:noFill/>
          </a:ln>
        </p:spPr>
      </p:pic>
      <p:sp>
        <p:nvSpPr>
          <p:cNvPr id="99" name="Google Shape;99;p2"/>
          <p:cNvSpPr txBox="1"/>
          <p:nvPr/>
        </p:nvSpPr>
        <p:spPr>
          <a:xfrm>
            <a:off x="3042615" y="1417552"/>
            <a:ext cx="13368960" cy="2678847"/>
          </a:xfrm>
          <a:prstGeom prst="rect">
            <a:avLst/>
          </a:prstGeom>
          <a:noFill/>
          <a:ln>
            <a:noFill/>
          </a:ln>
        </p:spPr>
        <p:txBody>
          <a:bodyPr spcFirstLastPara="1" wrap="square" lIns="0" tIns="0" rIns="0" bIns="0" anchor="t" anchorCtr="0">
            <a:spAutoFit/>
          </a:bodyPr>
          <a:lstStyle/>
          <a:p>
            <a:pPr marL="0" marR="0" lvl="0" indent="0" algn="ctr" rtl="0">
              <a:lnSpc>
                <a:spcPct val="109990"/>
              </a:lnSpc>
              <a:spcBef>
                <a:spcPts val="0"/>
              </a:spcBef>
              <a:spcAft>
                <a:spcPts val="0"/>
              </a:spcAft>
              <a:buClr>
                <a:srgbClr val="000000"/>
              </a:buClr>
              <a:buSzPts val="6336"/>
              <a:buFont typeface="Arial"/>
              <a:buNone/>
            </a:pPr>
            <a:r>
              <a:rPr lang="en-US" sz="6336" b="0" i="0" u="none" strike="noStrike" cap="none">
                <a:solidFill>
                  <a:srgbClr val="FFFFFF"/>
                </a:solidFill>
                <a:latin typeface="Arial"/>
                <a:ea typeface="Arial"/>
                <a:cs typeface="Arial"/>
                <a:sym typeface="Arial"/>
              </a:rPr>
              <a:t> THEME &amp; PROBLEM STATEMENT</a:t>
            </a:r>
            <a:endParaRPr sz="1400" b="0" i="0" u="none" strike="noStrike" cap="none">
              <a:solidFill>
                <a:srgbClr val="000000"/>
              </a:solidFill>
              <a:latin typeface="Arial"/>
              <a:ea typeface="Arial"/>
              <a:cs typeface="Arial"/>
              <a:sym typeface="Arial"/>
            </a:endParaRPr>
          </a:p>
          <a:p>
            <a:pPr marL="0" marR="0" lvl="0" indent="0" algn="ctr" rtl="0">
              <a:lnSpc>
                <a:spcPct val="109990"/>
              </a:lnSpc>
              <a:spcBef>
                <a:spcPts val="0"/>
              </a:spcBef>
              <a:spcAft>
                <a:spcPts val="0"/>
              </a:spcAft>
              <a:buClr>
                <a:srgbClr val="000000"/>
              </a:buClr>
              <a:buSzPts val="6336"/>
              <a:buFont typeface="Arial"/>
              <a:buNone/>
            </a:pPr>
            <a:endParaRPr sz="6336" b="0" i="0" u="none" strike="noStrike" cap="none">
              <a:solidFill>
                <a:srgbClr val="FFFFFF"/>
              </a:solidFill>
              <a:latin typeface="Arial"/>
              <a:ea typeface="Arial"/>
              <a:cs typeface="Arial"/>
              <a:sym typeface="Arial"/>
            </a:endParaRPr>
          </a:p>
          <a:p>
            <a:pPr marL="0" marR="0" lvl="0" indent="0" algn="ctr" rtl="0">
              <a:lnSpc>
                <a:spcPct val="109990"/>
              </a:lnSpc>
              <a:spcBef>
                <a:spcPts val="0"/>
              </a:spcBef>
              <a:spcAft>
                <a:spcPts val="0"/>
              </a:spcAft>
              <a:buClr>
                <a:srgbClr val="000000"/>
              </a:buClr>
              <a:buSzPts val="6336"/>
              <a:buFont typeface="Arial"/>
              <a:buNone/>
            </a:pPr>
            <a:endParaRPr sz="6336" b="0" i="0" u="none" strike="noStrike" cap="none">
              <a:solidFill>
                <a:srgbClr val="FFFFFF"/>
              </a:solidFill>
              <a:latin typeface="Arial"/>
              <a:ea typeface="Arial"/>
              <a:cs typeface="Arial"/>
              <a:sym typeface="Arial"/>
            </a:endParaRPr>
          </a:p>
        </p:txBody>
      </p:sp>
      <p:sp>
        <p:nvSpPr>
          <p:cNvPr id="100" name="Google Shape;100;p2"/>
          <p:cNvSpPr txBox="1"/>
          <p:nvPr/>
        </p:nvSpPr>
        <p:spPr>
          <a:xfrm>
            <a:off x="146950" y="2407600"/>
            <a:ext cx="18141300" cy="6386700"/>
          </a:xfrm>
          <a:prstGeom prst="rect">
            <a:avLst/>
          </a:prstGeom>
          <a:noFill/>
          <a:ln>
            <a:noFill/>
          </a:ln>
        </p:spPr>
        <p:txBody>
          <a:bodyPr spcFirstLastPara="1" wrap="square" lIns="0" tIns="0" rIns="0" bIns="0" anchor="t" anchorCtr="0">
            <a:spAutoFit/>
          </a:bodyPr>
          <a:lstStyle/>
          <a:p>
            <a:pPr marL="0" marR="0" lvl="0" indent="0" algn="ctr" rtl="0">
              <a:lnSpc>
                <a:spcPct val="111011"/>
              </a:lnSpc>
              <a:spcBef>
                <a:spcPts val="0"/>
              </a:spcBef>
              <a:spcAft>
                <a:spcPts val="0"/>
              </a:spcAft>
              <a:buClr>
                <a:srgbClr val="000000"/>
              </a:buClr>
              <a:buSzPts val="4223"/>
              <a:buFont typeface="Arial"/>
              <a:buNone/>
            </a:pPr>
            <a:r>
              <a:rPr lang="en-US" sz="4223" b="1">
                <a:solidFill>
                  <a:srgbClr val="D9D9D9"/>
                </a:solidFill>
                <a:latin typeface="Playfair Display"/>
                <a:ea typeface="Playfair Display"/>
                <a:cs typeface="Playfair Display"/>
                <a:sym typeface="Playfair Display"/>
              </a:rPr>
              <a:t>Theme-Healthcare</a:t>
            </a:r>
            <a:endParaRPr sz="4223" b="1">
              <a:solidFill>
                <a:srgbClr val="D9D9D9"/>
              </a:solidFill>
              <a:latin typeface="Playfair Display"/>
              <a:ea typeface="Playfair Display"/>
              <a:cs typeface="Playfair Display"/>
              <a:sym typeface="Playfair Display"/>
            </a:endParaRPr>
          </a:p>
          <a:p>
            <a:pPr marL="0" marR="0" lvl="0" indent="0" algn="l" rtl="0">
              <a:lnSpc>
                <a:spcPct val="111011"/>
              </a:lnSpc>
              <a:spcBef>
                <a:spcPts val="0"/>
              </a:spcBef>
              <a:spcAft>
                <a:spcPts val="0"/>
              </a:spcAft>
              <a:buClr>
                <a:srgbClr val="000000"/>
              </a:buClr>
              <a:buSzPts val="4223"/>
              <a:buFont typeface="Arial"/>
              <a:buNone/>
            </a:pPr>
            <a:r>
              <a:rPr lang="en-US" sz="3223" b="1">
                <a:solidFill>
                  <a:srgbClr val="D9D9D9"/>
                </a:solidFill>
                <a:latin typeface="Playfair Display"/>
                <a:ea typeface="Playfair Display"/>
                <a:cs typeface="Playfair Display"/>
                <a:sym typeface="Playfair Display"/>
              </a:rPr>
              <a:t>Problem statement:-</a:t>
            </a:r>
            <a:endParaRPr sz="3223" b="1">
              <a:solidFill>
                <a:srgbClr val="D9D9D9"/>
              </a:solidFill>
              <a:latin typeface="Playfair Display"/>
              <a:ea typeface="Playfair Display"/>
              <a:cs typeface="Playfair Display"/>
              <a:sym typeface="Playfair Display"/>
            </a:endParaRPr>
          </a:p>
          <a:p>
            <a:pPr marL="457200" marR="0" lvl="0" indent="-420560" algn="l" rtl="0">
              <a:lnSpc>
                <a:spcPct val="111011"/>
              </a:lnSpc>
              <a:spcBef>
                <a:spcPts val="0"/>
              </a:spcBef>
              <a:spcAft>
                <a:spcPts val="0"/>
              </a:spcAft>
              <a:buClr>
                <a:srgbClr val="D9D9D9"/>
              </a:buClr>
              <a:buSzPts val="3023"/>
              <a:buFont typeface="Playfair Display"/>
              <a:buChar char="●"/>
            </a:pPr>
            <a:r>
              <a:rPr lang="en-US" sz="3023" b="1">
                <a:solidFill>
                  <a:srgbClr val="D9D9D9"/>
                </a:solidFill>
                <a:latin typeface="Playfair Display"/>
                <a:ea typeface="Playfair Display"/>
                <a:cs typeface="Playfair Display"/>
                <a:sym typeface="Playfair Display"/>
              </a:rPr>
              <a:t>Many people see changes on their skin but most of time they are unsure about what kind of skin disease it is or it is even a skin disease . </a:t>
            </a:r>
            <a:endParaRPr sz="3023" b="1">
              <a:solidFill>
                <a:srgbClr val="D9D9D9"/>
              </a:solidFill>
              <a:latin typeface="Playfair Display"/>
              <a:ea typeface="Playfair Display"/>
              <a:cs typeface="Playfair Display"/>
              <a:sym typeface="Playfair Display"/>
            </a:endParaRPr>
          </a:p>
          <a:p>
            <a:pPr marL="457200" marR="0" lvl="0" indent="-420560" algn="l" rtl="0">
              <a:lnSpc>
                <a:spcPct val="111011"/>
              </a:lnSpc>
              <a:spcBef>
                <a:spcPts val="0"/>
              </a:spcBef>
              <a:spcAft>
                <a:spcPts val="0"/>
              </a:spcAft>
              <a:buClr>
                <a:srgbClr val="D9D9D9"/>
              </a:buClr>
              <a:buSzPts val="3023"/>
              <a:buFont typeface="Playfair Display"/>
              <a:buChar char="●"/>
            </a:pPr>
            <a:r>
              <a:rPr lang="en-US" sz="3023" b="1">
                <a:solidFill>
                  <a:srgbClr val="D9D9D9"/>
                </a:solidFill>
                <a:latin typeface="Playfair Display"/>
                <a:ea typeface="Playfair Display"/>
                <a:cs typeface="Playfair Display"/>
                <a:sym typeface="Playfair Display"/>
              </a:rPr>
              <a:t>It delays the treatment and cause further issues ,for example if skin cancer not recognized,treated at the earliest it may advance into next stage which then would be even more tough to treat.</a:t>
            </a:r>
            <a:endParaRPr sz="3023" b="1">
              <a:solidFill>
                <a:srgbClr val="D9D9D9"/>
              </a:solidFill>
              <a:latin typeface="Playfair Display"/>
              <a:ea typeface="Playfair Display"/>
              <a:cs typeface="Playfair Display"/>
              <a:sym typeface="Playfair Display"/>
            </a:endParaRPr>
          </a:p>
          <a:p>
            <a:pPr marL="457200" marR="0" lvl="0" indent="-420560" algn="l" rtl="0">
              <a:lnSpc>
                <a:spcPct val="111011"/>
              </a:lnSpc>
              <a:spcBef>
                <a:spcPts val="0"/>
              </a:spcBef>
              <a:spcAft>
                <a:spcPts val="0"/>
              </a:spcAft>
              <a:buClr>
                <a:srgbClr val="D9D9D9"/>
              </a:buClr>
              <a:buSzPts val="3023"/>
              <a:buFont typeface="Playfair Display"/>
              <a:buChar char="●"/>
            </a:pPr>
            <a:r>
              <a:rPr lang="en-US" sz="3023" b="1">
                <a:solidFill>
                  <a:srgbClr val="D9D9D9"/>
                </a:solidFill>
                <a:latin typeface="Playfair Display"/>
                <a:ea typeface="Playfair Display"/>
                <a:cs typeface="Playfair Display"/>
                <a:sym typeface="Playfair Display"/>
              </a:rPr>
              <a:t>For people in remote areas where dermatologists are not available easily  it’s tough to get skin disease treatment or even around some places people are not even aware of major kind of skin disease.often times people avoid skin problems by saying it’s just a rash it will go away which shows lack of awareness. According to indian journal of dermatology since 1990 yearly death due to skin disease have risen by 57%. </a:t>
            </a:r>
            <a:endParaRPr sz="3023" b="1">
              <a:solidFill>
                <a:srgbClr val="D9D9D9"/>
              </a:solidFill>
              <a:latin typeface="Playfair Display"/>
              <a:ea typeface="Playfair Display"/>
              <a:cs typeface="Playfair Display"/>
              <a:sym typeface="Playfair Display"/>
            </a:endParaRPr>
          </a:p>
          <a:p>
            <a:pPr marL="457200" marR="0" lvl="0" indent="-420560" algn="l" rtl="0">
              <a:lnSpc>
                <a:spcPct val="111011"/>
              </a:lnSpc>
              <a:spcBef>
                <a:spcPts val="0"/>
              </a:spcBef>
              <a:spcAft>
                <a:spcPts val="0"/>
              </a:spcAft>
              <a:buClr>
                <a:srgbClr val="D9D9D9"/>
              </a:buClr>
              <a:buSzPts val="3023"/>
              <a:buFont typeface="Playfair Display"/>
              <a:buChar char="●"/>
            </a:pPr>
            <a:r>
              <a:rPr lang="en-US" sz="3023" b="1">
                <a:solidFill>
                  <a:srgbClr val="D9D9D9"/>
                </a:solidFill>
                <a:latin typeface="Playfair Display"/>
                <a:ea typeface="Playfair Display"/>
                <a:cs typeface="Playfair Display"/>
                <a:sym typeface="Playfair Display"/>
              </a:rPr>
              <a:t>so, my project aims to tackle this problem.</a:t>
            </a:r>
            <a:endParaRPr sz="3023" b="1">
              <a:solidFill>
                <a:srgbClr val="D9D9D9"/>
              </a:solidFill>
              <a:latin typeface="Playfair Display"/>
              <a:ea typeface="Playfair Display"/>
              <a:cs typeface="Playfair Display"/>
              <a:sym typeface="Playfair Display"/>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4AAD"/>
        </a:solidFill>
        <a:effectLst/>
      </p:bgPr>
    </p:bg>
    <p:spTree>
      <p:nvGrpSpPr>
        <p:cNvPr id="1" name="Shape 104"/>
        <p:cNvGrpSpPr/>
        <p:nvPr/>
      </p:nvGrpSpPr>
      <p:grpSpPr>
        <a:xfrm>
          <a:off x="0" y="0"/>
          <a:ext cx="0" cy="0"/>
          <a:chOff x="0" y="0"/>
          <a:chExt cx="0" cy="0"/>
        </a:xfrm>
      </p:grpSpPr>
      <p:sp>
        <p:nvSpPr>
          <p:cNvPr id="105" name="Google Shape;105;p3"/>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06" name="Google Shape;106;p3"/>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07" name="Google Shape;107;p3"/>
          <p:cNvPicPr preferRelativeResize="0"/>
          <p:nvPr/>
        </p:nvPicPr>
        <p:blipFill rotWithShape="1">
          <a:blip r:embed="rId5">
            <a:alphaModFix/>
          </a:blip>
          <a:srcRect/>
          <a:stretch/>
        </p:blipFill>
        <p:spPr>
          <a:xfrm rot="-10798857">
            <a:off x="4261341" y="2409211"/>
            <a:ext cx="9765317" cy="5468578"/>
          </a:xfrm>
          <a:prstGeom prst="rect">
            <a:avLst/>
          </a:prstGeom>
          <a:noFill/>
          <a:ln>
            <a:noFill/>
          </a:ln>
        </p:spPr>
      </p:pic>
      <p:sp>
        <p:nvSpPr>
          <p:cNvPr id="108" name="Google Shape;108;p3"/>
          <p:cNvSpPr txBox="1"/>
          <p:nvPr/>
        </p:nvSpPr>
        <p:spPr>
          <a:xfrm>
            <a:off x="4815516" y="2239919"/>
            <a:ext cx="9130784" cy="8057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Clr>
                <a:srgbClr val="000000"/>
              </a:buClr>
              <a:buSzPts val="5662"/>
              <a:buFont typeface="Arial"/>
              <a:buNone/>
            </a:pPr>
            <a:r>
              <a:rPr lang="en-US" sz="5662" b="0" i="0" u="none" strike="noStrike" cap="none">
                <a:solidFill>
                  <a:srgbClr val="FFFFFF"/>
                </a:solidFill>
                <a:latin typeface="Arial"/>
                <a:ea typeface="Arial"/>
                <a:cs typeface="Arial"/>
                <a:sym typeface="Arial"/>
              </a:rPr>
              <a:t>PROPOSED SOLUTION</a:t>
            </a:r>
            <a:endParaRPr sz="1400" b="0" i="0" u="none" strike="noStrike" cap="none">
              <a:solidFill>
                <a:srgbClr val="000000"/>
              </a:solidFill>
              <a:latin typeface="Arial"/>
              <a:ea typeface="Arial"/>
              <a:cs typeface="Arial"/>
              <a:sym typeface="Arial"/>
            </a:endParaRPr>
          </a:p>
        </p:txBody>
      </p:sp>
      <p:sp>
        <p:nvSpPr>
          <p:cNvPr id="109" name="Google Shape;109;p3"/>
          <p:cNvSpPr txBox="1"/>
          <p:nvPr/>
        </p:nvSpPr>
        <p:spPr>
          <a:xfrm>
            <a:off x="-447619" y="3655050"/>
            <a:ext cx="19504800" cy="4849800"/>
          </a:xfrm>
          <a:prstGeom prst="rect">
            <a:avLst/>
          </a:prstGeom>
          <a:noFill/>
          <a:ln>
            <a:noFill/>
          </a:ln>
        </p:spPr>
        <p:txBody>
          <a:bodyPr spcFirstLastPara="1" wrap="square" lIns="0" tIns="0" rIns="0" bIns="0" anchor="t" anchorCtr="0">
            <a:spAutoFit/>
          </a:bodyPr>
          <a:lstStyle/>
          <a:p>
            <a:pPr marL="0" marR="0" lvl="0" indent="0" algn="ctr" rtl="0">
              <a:lnSpc>
                <a:spcPct val="111018"/>
              </a:lnSpc>
              <a:spcBef>
                <a:spcPts val="0"/>
              </a:spcBef>
              <a:spcAft>
                <a:spcPts val="0"/>
              </a:spcAft>
              <a:buClr>
                <a:srgbClr val="000000"/>
              </a:buClr>
              <a:buSzPts val="4220"/>
              <a:buFont typeface="Arial"/>
              <a:buNone/>
            </a:pPr>
            <a:r>
              <a:rPr lang="en-US" sz="4220" b="1" i="0" u="none" strike="noStrike" cap="none">
                <a:solidFill>
                  <a:srgbClr val="D9D9D9"/>
                </a:solidFill>
                <a:latin typeface="Playfair Display"/>
                <a:ea typeface="Playfair Display"/>
                <a:cs typeface="Playfair Display"/>
                <a:sym typeface="Playfair Display"/>
              </a:rPr>
              <a:t> </a:t>
            </a:r>
            <a:r>
              <a:rPr lang="en-US" sz="4520" b="1" u="sng">
                <a:solidFill>
                  <a:srgbClr val="FFFF00"/>
                </a:solidFill>
                <a:latin typeface="Playfair Display"/>
                <a:ea typeface="Playfair Display"/>
                <a:cs typeface="Playfair Display"/>
                <a:sym typeface="Playfair Display"/>
              </a:rPr>
              <a:t>SkinSight</a:t>
            </a:r>
            <a:endParaRPr sz="4520" b="1" u="sng">
              <a:solidFill>
                <a:srgbClr val="FFFF00"/>
              </a:solidFill>
              <a:latin typeface="Playfair Display"/>
              <a:ea typeface="Playfair Display"/>
              <a:cs typeface="Playfair Display"/>
              <a:sym typeface="Playfair Display"/>
            </a:endParaRPr>
          </a:p>
          <a:p>
            <a:pPr marL="457200" marR="0" lvl="0" indent="-420369" algn="l" rtl="0">
              <a:lnSpc>
                <a:spcPct val="111018"/>
              </a:lnSpc>
              <a:spcBef>
                <a:spcPts val="0"/>
              </a:spcBef>
              <a:spcAft>
                <a:spcPts val="0"/>
              </a:spcAft>
              <a:buClr>
                <a:srgbClr val="D9D9D9"/>
              </a:buClr>
              <a:buSzPts val="3020"/>
              <a:buFont typeface="Playfair Display"/>
              <a:buChar char="●"/>
            </a:pPr>
            <a:r>
              <a:rPr lang="en-US" sz="3020" b="1">
                <a:solidFill>
                  <a:srgbClr val="D9D9D9"/>
                </a:solidFill>
                <a:latin typeface="Playfair Display"/>
                <a:ea typeface="Playfair Display"/>
                <a:cs typeface="Playfair Display"/>
                <a:sym typeface="Playfair Display"/>
              </a:rPr>
              <a:t>A Machine learning based Application which uses computer vision to analyze Skin problems from uploaded pictures,taken pictures,symptoms and give a comprehensive educational information.</a:t>
            </a:r>
            <a:endParaRPr sz="3020" b="1">
              <a:solidFill>
                <a:srgbClr val="D9D9D9"/>
              </a:solidFill>
              <a:latin typeface="Playfair Display"/>
              <a:ea typeface="Playfair Display"/>
              <a:cs typeface="Playfair Display"/>
              <a:sym typeface="Playfair Display"/>
            </a:endParaRPr>
          </a:p>
          <a:p>
            <a:pPr marL="457200" marR="0" lvl="0" indent="-420369" algn="l" rtl="0">
              <a:lnSpc>
                <a:spcPct val="111018"/>
              </a:lnSpc>
              <a:spcBef>
                <a:spcPts val="0"/>
              </a:spcBef>
              <a:spcAft>
                <a:spcPts val="0"/>
              </a:spcAft>
              <a:buClr>
                <a:srgbClr val="D9D9D9"/>
              </a:buClr>
              <a:buSzPts val="3020"/>
              <a:buFont typeface="Playfair Display"/>
              <a:buChar char="●"/>
            </a:pPr>
            <a:r>
              <a:rPr lang="en-US" sz="3020" b="1">
                <a:solidFill>
                  <a:srgbClr val="D9D9D9"/>
                </a:solidFill>
                <a:latin typeface="Playfair Display"/>
                <a:ea typeface="Playfair Display"/>
                <a:cs typeface="Playfair Display"/>
                <a:sym typeface="Playfair Display"/>
              </a:rPr>
              <a:t>user can take picture or upload pictures ,write symptoms after which this application will provide education insights like information about identified disease,potential causes,confident scores among different diseases ,medical disclaimers, contact of nearby dermatologists and general healthcare tips.</a:t>
            </a:r>
            <a:endParaRPr sz="3020" b="1">
              <a:solidFill>
                <a:srgbClr val="D9D9D9"/>
              </a:solidFill>
              <a:latin typeface="Playfair Display"/>
              <a:ea typeface="Playfair Display"/>
              <a:cs typeface="Playfair Display"/>
              <a:sym typeface="Playfair Display"/>
            </a:endParaRPr>
          </a:p>
          <a:p>
            <a:pPr marL="457200" marR="0" lvl="0" indent="-420369" algn="l" rtl="0">
              <a:lnSpc>
                <a:spcPct val="111018"/>
              </a:lnSpc>
              <a:spcBef>
                <a:spcPts val="0"/>
              </a:spcBef>
              <a:spcAft>
                <a:spcPts val="0"/>
              </a:spcAft>
              <a:buClr>
                <a:srgbClr val="D9D9D9"/>
              </a:buClr>
              <a:buSzPts val="3020"/>
              <a:buFont typeface="Playfair Display"/>
              <a:buChar char="●"/>
            </a:pPr>
            <a:r>
              <a:rPr lang="en-US" sz="3020" b="1">
                <a:solidFill>
                  <a:srgbClr val="D9D9D9"/>
                </a:solidFill>
                <a:latin typeface="Playfair Display"/>
                <a:ea typeface="Playfair Display"/>
                <a:cs typeface="Playfair Display"/>
                <a:sym typeface="Playfair Display"/>
              </a:rPr>
              <a:t>This will help people become self aware of the skin conditions without replacing Dermatologists since it’s just providing educational information about the disease.</a:t>
            </a:r>
            <a:endParaRPr sz="3020" b="1">
              <a:solidFill>
                <a:srgbClr val="D9D9D9"/>
              </a:solidFill>
              <a:latin typeface="Playfair Display"/>
              <a:ea typeface="Playfair Display"/>
              <a:cs typeface="Playfair Display"/>
              <a:sym typeface="Playfair Display"/>
            </a:endParaRPr>
          </a:p>
          <a:p>
            <a:pPr marL="457200" marR="0" lvl="0" indent="-420369" algn="l" rtl="0">
              <a:lnSpc>
                <a:spcPct val="111018"/>
              </a:lnSpc>
              <a:spcBef>
                <a:spcPts val="0"/>
              </a:spcBef>
              <a:spcAft>
                <a:spcPts val="0"/>
              </a:spcAft>
              <a:buClr>
                <a:srgbClr val="D9D9D9"/>
              </a:buClr>
              <a:buSzPts val="3020"/>
              <a:buFont typeface="Playfair Display"/>
              <a:buChar char="●"/>
            </a:pPr>
            <a:r>
              <a:rPr lang="en-US" sz="3020" b="1">
                <a:solidFill>
                  <a:srgbClr val="D9D9D9"/>
                </a:solidFill>
                <a:latin typeface="Playfair Display"/>
                <a:ea typeface="Playfair Display"/>
                <a:cs typeface="Playfair Display"/>
                <a:sym typeface="Playfair Display"/>
              </a:rPr>
              <a:t>This will help in diagnosing disease at the earliest.</a:t>
            </a:r>
            <a:endParaRPr sz="3020" b="1">
              <a:solidFill>
                <a:srgbClr val="D9D9D9"/>
              </a:solidFill>
              <a:latin typeface="Playfair Display"/>
              <a:ea typeface="Playfair Display"/>
              <a:cs typeface="Playfair Display"/>
              <a:sym typeface="Playfair Display"/>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4"/>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15" name="Google Shape;115;p4"/>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16" name="Google Shape;116;p4"/>
          <p:cNvPicPr preferRelativeResize="0"/>
          <p:nvPr/>
        </p:nvPicPr>
        <p:blipFill rotWithShape="1">
          <a:blip r:embed="rId5">
            <a:alphaModFix/>
          </a:blip>
          <a:srcRect/>
          <a:stretch/>
        </p:blipFill>
        <p:spPr>
          <a:xfrm rot="-10798857">
            <a:off x="4261341" y="2409211"/>
            <a:ext cx="9765317" cy="5468578"/>
          </a:xfrm>
          <a:prstGeom prst="rect">
            <a:avLst/>
          </a:prstGeom>
          <a:noFill/>
          <a:ln>
            <a:noFill/>
          </a:ln>
        </p:spPr>
      </p:pic>
      <p:sp>
        <p:nvSpPr>
          <p:cNvPr id="117" name="Google Shape;117;p4"/>
          <p:cNvSpPr txBox="1"/>
          <p:nvPr/>
        </p:nvSpPr>
        <p:spPr>
          <a:xfrm>
            <a:off x="0" y="-2145575"/>
            <a:ext cx="18288000" cy="6141900"/>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Clr>
                <a:srgbClr val="000000"/>
              </a:buClr>
              <a:buSzPts val="5662"/>
              <a:buFont typeface="Arial"/>
              <a:buNone/>
            </a:pPr>
            <a:r>
              <a:rPr lang="en-US" sz="4462" u="sng">
                <a:solidFill>
                  <a:srgbClr val="FFFFFF"/>
                </a:solidFill>
              </a:rPr>
              <a:t>User onboard</a:t>
            </a:r>
            <a:endParaRPr sz="4462" u="sng">
              <a:solidFill>
                <a:srgbClr val="FFFFFF"/>
              </a:solidFill>
            </a:endParaRPr>
          </a:p>
          <a:p>
            <a:pPr marL="457200" lvl="0" indent="0" algn="l" rtl="0">
              <a:lnSpc>
                <a:spcPct val="115000"/>
              </a:lnSpc>
              <a:spcBef>
                <a:spcPts val="600"/>
              </a:spcBef>
              <a:spcAft>
                <a:spcPts val="0"/>
              </a:spcAft>
              <a:buNone/>
            </a:pPr>
            <a:endParaRPr sz="2400">
              <a:solidFill>
                <a:srgbClr val="FFFFFF"/>
              </a:solidFill>
              <a:latin typeface="Roboto"/>
              <a:ea typeface="Roboto"/>
              <a:cs typeface="Roboto"/>
              <a:sym typeface="Roboto"/>
            </a:endParaRPr>
          </a:p>
          <a:p>
            <a:pPr marL="0" marR="0" lvl="0" indent="0" algn="ctr" rtl="0">
              <a:lnSpc>
                <a:spcPct val="109996"/>
              </a:lnSpc>
              <a:spcBef>
                <a:spcPts val="600"/>
              </a:spcBef>
              <a:spcAft>
                <a:spcPts val="0"/>
              </a:spcAft>
              <a:buClr>
                <a:srgbClr val="000000"/>
              </a:buClr>
              <a:buSzPts val="5662"/>
              <a:buFont typeface="Arial"/>
              <a:buNone/>
            </a:pPr>
            <a:r>
              <a:rPr lang="en-US" sz="4462" u="sng">
                <a:solidFill>
                  <a:srgbClr val="FFFFFF"/>
                </a:solidFill>
              </a:rPr>
              <a:t>profile setup</a:t>
            </a:r>
            <a:endParaRPr sz="4462" u="sng">
              <a:solidFill>
                <a:srgbClr val="FFFFFF"/>
              </a:solidFill>
            </a:endParaRPr>
          </a:p>
          <a:p>
            <a:pPr marL="0" marR="0" lvl="0" indent="0" algn="ctr" rtl="0">
              <a:lnSpc>
                <a:spcPct val="109996"/>
              </a:lnSpc>
              <a:spcBef>
                <a:spcPts val="0"/>
              </a:spcBef>
              <a:spcAft>
                <a:spcPts val="0"/>
              </a:spcAft>
              <a:buClr>
                <a:srgbClr val="000000"/>
              </a:buClr>
              <a:buSzPts val="5662"/>
              <a:buFont typeface="Arial"/>
              <a:buNone/>
            </a:pPr>
            <a:endParaRPr sz="4762">
              <a:solidFill>
                <a:srgbClr val="FFFFFF"/>
              </a:solidFill>
            </a:endParaRPr>
          </a:p>
          <a:p>
            <a:pPr marL="0" marR="0" lvl="0" indent="0" algn="ctr" rtl="0">
              <a:lnSpc>
                <a:spcPct val="109996"/>
              </a:lnSpc>
              <a:spcBef>
                <a:spcPts val="0"/>
              </a:spcBef>
              <a:spcAft>
                <a:spcPts val="0"/>
              </a:spcAft>
              <a:buClr>
                <a:srgbClr val="000000"/>
              </a:buClr>
              <a:buSzPts val="5662"/>
              <a:buFont typeface="Arial"/>
              <a:buNone/>
            </a:pPr>
            <a:r>
              <a:rPr lang="en-US" sz="4462" u="sng">
                <a:solidFill>
                  <a:srgbClr val="FFFFFF"/>
                </a:solidFill>
              </a:rPr>
              <a:t>photo capture,upload and </a:t>
            </a:r>
            <a:r>
              <a:rPr lang="en-US" sz="4462" u="sng">
                <a:solidFill>
                  <a:schemeClr val="lt1"/>
                </a:solidFill>
              </a:rPr>
              <a:t>symptoms logging(optional)</a:t>
            </a:r>
            <a:endParaRPr sz="4462" u="sng">
              <a:solidFill>
                <a:srgbClr val="FFFFFF"/>
              </a:solidFill>
            </a:endParaRPr>
          </a:p>
          <a:p>
            <a:pPr marL="0" marR="0" lvl="0" indent="0" algn="l" rtl="0">
              <a:lnSpc>
                <a:spcPct val="109996"/>
              </a:lnSpc>
              <a:spcBef>
                <a:spcPts val="0"/>
              </a:spcBef>
              <a:spcAft>
                <a:spcPts val="0"/>
              </a:spcAft>
              <a:buClr>
                <a:srgbClr val="000000"/>
              </a:buClr>
              <a:buSzPts val="5662"/>
              <a:buFont typeface="Arial"/>
              <a:buNone/>
            </a:pPr>
            <a:endParaRPr sz="2400">
              <a:solidFill>
                <a:schemeClr val="lt1"/>
              </a:solidFill>
              <a:latin typeface="Roboto"/>
              <a:ea typeface="Roboto"/>
              <a:cs typeface="Roboto"/>
              <a:sym typeface="Roboto"/>
            </a:endParaRPr>
          </a:p>
          <a:p>
            <a:pPr marL="0" marR="0" lvl="0" indent="0" algn="l" rtl="0">
              <a:lnSpc>
                <a:spcPct val="109996"/>
              </a:lnSpc>
              <a:spcBef>
                <a:spcPts val="0"/>
              </a:spcBef>
              <a:spcAft>
                <a:spcPts val="0"/>
              </a:spcAft>
              <a:buClr>
                <a:srgbClr val="000000"/>
              </a:buClr>
              <a:buSzPts val="5662"/>
              <a:buFont typeface="Arial"/>
              <a:buNone/>
            </a:pPr>
            <a:endParaRPr sz="2400">
              <a:solidFill>
                <a:schemeClr val="lt1"/>
              </a:solidFill>
              <a:latin typeface="Roboto"/>
              <a:ea typeface="Roboto"/>
              <a:cs typeface="Roboto"/>
              <a:sym typeface="Roboto"/>
            </a:endParaRPr>
          </a:p>
          <a:p>
            <a:pPr marL="0" marR="0" lvl="0" indent="0" algn="l" rtl="0">
              <a:lnSpc>
                <a:spcPct val="109996"/>
              </a:lnSpc>
              <a:spcBef>
                <a:spcPts val="0"/>
              </a:spcBef>
              <a:spcAft>
                <a:spcPts val="0"/>
              </a:spcAft>
              <a:buClr>
                <a:srgbClr val="000000"/>
              </a:buClr>
              <a:buSzPts val="5662"/>
              <a:buFont typeface="Arial"/>
              <a:buNone/>
            </a:pPr>
            <a:r>
              <a:rPr lang="en-US" sz="2400">
                <a:solidFill>
                  <a:schemeClr val="lt1"/>
                </a:solidFill>
                <a:latin typeface="Roboto"/>
                <a:ea typeface="Roboto"/>
                <a:cs typeface="Roboto"/>
                <a:sym typeface="Roboto"/>
              </a:rPr>
              <a:t>                                                                                                   </a:t>
            </a:r>
            <a:r>
              <a:rPr lang="en-US" sz="4762" u="sng">
                <a:solidFill>
                  <a:srgbClr val="FFFFFF"/>
                </a:solidFill>
              </a:rPr>
              <a:t> Ai analysis</a:t>
            </a:r>
            <a:endParaRPr sz="4762" u="sng">
              <a:solidFill>
                <a:srgbClr val="FFFFFF"/>
              </a:solidFill>
            </a:endParaRPr>
          </a:p>
          <a:p>
            <a:pPr marL="0" marR="0" lvl="0" indent="0" algn="ctr" rtl="0">
              <a:lnSpc>
                <a:spcPct val="109996"/>
              </a:lnSpc>
              <a:spcBef>
                <a:spcPts val="0"/>
              </a:spcBef>
              <a:spcAft>
                <a:spcPts val="0"/>
              </a:spcAft>
              <a:buClr>
                <a:srgbClr val="000000"/>
              </a:buClr>
              <a:buSzPts val="5662"/>
              <a:buFont typeface="Arial"/>
              <a:buNone/>
            </a:pPr>
            <a:endParaRPr sz="5662">
              <a:solidFill>
                <a:srgbClr val="FFFFFF"/>
              </a:solidFill>
            </a:endParaRPr>
          </a:p>
        </p:txBody>
      </p:sp>
      <p:sp>
        <p:nvSpPr>
          <p:cNvPr id="118" name="Google Shape;118;p4"/>
          <p:cNvSpPr/>
          <p:nvPr/>
        </p:nvSpPr>
        <p:spPr>
          <a:xfrm rot="5400000">
            <a:off x="8663375" y="-1260925"/>
            <a:ext cx="666300" cy="3810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19" name="Google Shape;119;p4"/>
          <p:cNvSpPr txBox="1"/>
          <p:nvPr/>
        </p:nvSpPr>
        <p:spPr>
          <a:xfrm>
            <a:off x="0" y="7582975"/>
            <a:ext cx="15165900" cy="554100"/>
          </a:xfrm>
          <a:prstGeom prst="rect">
            <a:avLst/>
          </a:prstGeom>
          <a:noFill/>
          <a:ln>
            <a:noFill/>
          </a:ln>
        </p:spPr>
        <p:txBody>
          <a:bodyPr spcFirstLastPara="1" wrap="square" lIns="91425" tIns="91425" rIns="91425" bIns="91425" anchor="t" anchorCtr="0">
            <a:spAutoFit/>
          </a:bodyPr>
          <a:lstStyle/>
          <a:p>
            <a:pPr marL="457200" lvl="0" indent="0" algn="l" rtl="0">
              <a:lnSpc>
                <a:spcPct val="115000"/>
              </a:lnSpc>
              <a:spcBef>
                <a:spcPts val="600"/>
              </a:spcBef>
              <a:spcAft>
                <a:spcPts val="600"/>
              </a:spcAft>
              <a:buNone/>
            </a:pPr>
            <a:endParaRPr sz="2400">
              <a:solidFill>
                <a:schemeClr val="lt1"/>
              </a:solidFill>
              <a:latin typeface="Roboto"/>
              <a:ea typeface="Roboto"/>
              <a:cs typeface="Roboto"/>
              <a:sym typeface="Roboto"/>
            </a:endParaRPr>
          </a:p>
        </p:txBody>
      </p:sp>
      <p:sp>
        <p:nvSpPr>
          <p:cNvPr id="120" name="Google Shape;120;p4"/>
          <p:cNvSpPr txBox="1"/>
          <p:nvPr/>
        </p:nvSpPr>
        <p:spPr>
          <a:xfrm>
            <a:off x="5258575" y="3838150"/>
            <a:ext cx="77385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4400" u="sng">
                <a:solidFill>
                  <a:schemeClr val="lt1"/>
                </a:solidFill>
                <a:latin typeface="Roboto"/>
                <a:ea typeface="Roboto"/>
                <a:cs typeface="Roboto"/>
                <a:sym typeface="Roboto"/>
              </a:rPr>
              <a:t>Results &amp; Educational Content</a:t>
            </a:r>
            <a:endParaRPr sz="4600" u="sng">
              <a:solidFill>
                <a:schemeClr val="lt1"/>
              </a:solidFill>
            </a:endParaRPr>
          </a:p>
        </p:txBody>
      </p:sp>
      <p:sp>
        <p:nvSpPr>
          <p:cNvPr id="121" name="Google Shape;121;p4"/>
          <p:cNvSpPr txBox="1"/>
          <p:nvPr/>
        </p:nvSpPr>
        <p:spPr>
          <a:xfrm>
            <a:off x="0" y="10769575"/>
            <a:ext cx="13964400" cy="554100"/>
          </a:xfrm>
          <a:prstGeom prst="rect">
            <a:avLst/>
          </a:prstGeom>
          <a:noFill/>
          <a:ln>
            <a:noFill/>
          </a:ln>
        </p:spPr>
        <p:txBody>
          <a:bodyPr spcFirstLastPara="1" wrap="square" lIns="91425" tIns="91425" rIns="91425" bIns="91425" anchor="t" anchorCtr="0">
            <a:spAutoFit/>
          </a:bodyPr>
          <a:lstStyle/>
          <a:p>
            <a:pPr marL="457200" lvl="0" indent="0" algn="l" rtl="0">
              <a:lnSpc>
                <a:spcPct val="115000"/>
              </a:lnSpc>
              <a:spcBef>
                <a:spcPts val="600"/>
              </a:spcBef>
              <a:spcAft>
                <a:spcPts val="600"/>
              </a:spcAft>
              <a:buNone/>
            </a:pPr>
            <a:endParaRPr sz="2400">
              <a:solidFill>
                <a:schemeClr val="lt1"/>
              </a:solidFill>
              <a:latin typeface="Roboto"/>
              <a:ea typeface="Roboto"/>
              <a:cs typeface="Roboto"/>
              <a:sym typeface="Roboto"/>
            </a:endParaRPr>
          </a:p>
        </p:txBody>
      </p:sp>
      <p:sp>
        <p:nvSpPr>
          <p:cNvPr id="122" name="Google Shape;122;p4"/>
          <p:cNvSpPr/>
          <p:nvPr/>
        </p:nvSpPr>
        <p:spPr>
          <a:xfrm rot="5400000">
            <a:off x="8663375" y="142650"/>
            <a:ext cx="666300" cy="3810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23" name="Google Shape;123;p4"/>
          <p:cNvSpPr/>
          <p:nvPr/>
        </p:nvSpPr>
        <p:spPr>
          <a:xfrm rot="5400000">
            <a:off x="8663900" y="1717025"/>
            <a:ext cx="666300" cy="3810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24" name="Google Shape;124;p4"/>
          <p:cNvSpPr/>
          <p:nvPr/>
        </p:nvSpPr>
        <p:spPr>
          <a:xfrm rot="5400000">
            <a:off x="8663375" y="3291400"/>
            <a:ext cx="666300" cy="3810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25" name="Google Shape;125;p4"/>
          <p:cNvSpPr txBox="1"/>
          <p:nvPr/>
        </p:nvSpPr>
        <p:spPr>
          <a:xfrm>
            <a:off x="6551450" y="8235863"/>
            <a:ext cx="48912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4400" u="sng">
                <a:solidFill>
                  <a:schemeClr val="lt1"/>
                </a:solidFill>
                <a:latin typeface="Roboto"/>
                <a:ea typeface="Roboto"/>
                <a:cs typeface="Roboto"/>
                <a:sym typeface="Roboto"/>
              </a:rPr>
              <a:t>Progress Tracking</a:t>
            </a:r>
            <a:endParaRPr sz="4600" u="sng">
              <a:solidFill>
                <a:schemeClr val="lt1"/>
              </a:solidFill>
            </a:endParaRPr>
          </a:p>
        </p:txBody>
      </p:sp>
      <p:sp>
        <p:nvSpPr>
          <p:cNvPr id="126" name="Google Shape;126;p4"/>
          <p:cNvSpPr/>
          <p:nvPr/>
        </p:nvSpPr>
        <p:spPr>
          <a:xfrm rot="5400000">
            <a:off x="8663900" y="4825650"/>
            <a:ext cx="666300" cy="3810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27" name="Google Shape;127;p4"/>
          <p:cNvSpPr txBox="1"/>
          <p:nvPr/>
        </p:nvSpPr>
        <p:spPr>
          <a:xfrm>
            <a:off x="5799850" y="5268075"/>
            <a:ext cx="85257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4400" u="sng">
                <a:solidFill>
                  <a:schemeClr val="lt1"/>
                </a:solidFill>
                <a:latin typeface="Roboto"/>
                <a:ea typeface="Roboto"/>
                <a:cs typeface="Roboto"/>
                <a:sym typeface="Roboto"/>
              </a:rPr>
              <a:t>Skincare Recommendation</a:t>
            </a:r>
            <a:r>
              <a:rPr lang="en-US" sz="1200">
                <a:solidFill>
                  <a:schemeClr val="dk1"/>
                </a:solidFill>
                <a:latin typeface="Roboto"/>
                <a:ea typeface="Roboto"/>
                <a:cs typeface="Roboto"/>
                <a:sym typeface="Roboto"/>
              </a:rPr>
              <a:t>s</a:t>
            </a:r>
            <a:endParaRPr/>
          </a:p>
        </p:txBody>
      </p:sp>
      <p:sp>
        <p:nvSpPr>
          <p:cNvPr id="128" name="Google Shape;128;p4"/>
          <p:cNvSpPr/>
          <p:nvPr/>
        </p:nvSpPr>
        <p:spPr>
          <a:xfrm rot="5400000">
            <a:off x="8663375" y="6275625"/>
            <a:ext cx="666300" cy="3810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29" name="Google Shape;129;p4"/>
          <p:cNvSpPr txBox="1"/>
          <p:nvPr/>
        </p:nvSpPr>
        <p:spPr>
          <a:xfrm>
            <a:off x="7165325" y="6751963"/>
            <a:ext cx="36624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4400" u="sng">
                <a:solidFill>
                  <a:schemeClr val="lt1"/>
                </a:solidFill>
                <a:latin typeface="Roboto"/>
                <a:ea typeface="Roboto"/>
                <a:cs typeface="Roboto"/>
                <a:sym typeface="Roboto"/>
              </a:rPr>
              <a:t>Doctor Finder</a:t>
            </a:r>
            <a:endParaRPr sz="4600" u="sng">
              <a:solidFill>
                <a:schemeClr val="lt1"/>
              </a:solidFill>
            </a:endParaRPr>
          </a:p>
        </p:txBody>
      </p:sp>
      <p:sp>
        <p:nvSpPr>
          <p:cNvPr id="130" name="Google Shape;130;p4"/>
          <p:cNvSpPr/>
          <p:nvPr/>
        </p:nvSpPr>
        <p:spPr>
          <a:xfrm rot="5400000">
            <a:off x="8663375" y="7766188"/>
            <a:ext cx="666300" cy="3810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31" name="Google Shape;131;p4"/>
          <p:cNvSpPr txBox="1"/>
          <p:nvPr/>
        </p:nvSpPr>
        <p:spPr>
          <a:xfrm>
            <a:off x="6329524" y="9807825"/>
            <a:ext cx="7634875" cy="923299"/>
          </a:xfrm>
          <a:prstGeom prst="rect">
            <a:avLst/>
          </a:prstGeom>
          <a:noFill/>
          <a:ln>
            <a:noFill/>
          </a:ln>
        </p:spPr>
        <p:txBody>
          <a:bodyPr spcFirstLastPara="1" wrap="square" lIns="91425" tIns="91425" rIns="91425" bIns="91425" anchor="t" anchorCtr="0">
            <a:spAutoFit/>
          </a:bodyPr>
          <a:lstStyle/>
          <a:p>
            <a:pPr lvl="0"/>
            <a:r>
              <a:rPr lang="en-US" sz="4400" u="sng" dirty="0">
                <a:solidFill>
                  <a:schemeClr val="lt1"/>
                </a:solidFill>
                <a:latin typeface="Roboto"/>
                <a:ea typeface="Roboto"/>
                <a:cs typeface="Roboto"/>
                <a:sym typeface="Roboto"/>
              </a:rPr>
              <a:t>Notifications &amp;</a:t>
            </a:r>
            <a:r>
              <a:rPr lang="en-US" sz="4800" u="sng" dirty="0">
                <a:solidFill>
                  <a:schemeClr val="lt1"/>
                </a:solidFill>
                <a:latin typeface="Roboto"/>
                <a:ea typeface="Roboto"/>
                <a:cs typeface="Roboto"/>
                <a:sym typeface="Roboto"/>
              </a:rPr>
              <a:t> Reminders</a:t>
            </a:r>
            <a:endParaRPr sz="4600" u="sng" dirty="0">
              <a:solidFill>
                <a:schemeClr val="lt1"/>
              </a:solidFill>
            </a:endParaRPr>
          </a:p>
        </p:txBody>
      </p:sp>
      <p:sp>
        <p:nvSpPr>
          <p:cNvPr id="132" name="Google Shape;132;p4"/>
          <p:cNvSpPr/>
          <p:nvPr/>
        </p:nvSpPr>
        <p:spPr>
          <a:xfrm rot="5400000">
            <a:off x="8794675" y="9339200"/>
            <a:ext cx="666300" cy="3810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5"/>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38" name="Google Shape;138;p5"/>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39" name="Google Shape;139;p5"/>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140" name="Google Shape;140;p5"/>
          <p:cNvSpPr txBox="1"/>
          <p:nvPr/>
        </p:nvSpPr>
        <p:spPr>
          <a:xfrm>
            <a:off x="-600100" y="-2535050"/>
            <a:ext cx="19657200" cy="177228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600"/>
              </a:spcBef>
              <a:spcAft>
                <a:spcPts val="0"/>
              </a:spcAft>
              <a:buNone/>
            </a:pPr>
            <a:r>
              <a:rPr lang="en-US" sz="3200">
                <a:solidFill>
                  <a:srgbClr val="FFFFFF"/>
                </a:solidFill>
                <a:latin typeface="Roboto"/>
                <a:ea typeface="Roboto"/>
                <a:cs typeface="Roboto"/>
                <a:sym typeface="Roboto"/>
              </a:rPr>
              <a:t>1)User downloads and installs the app.</a:t>
            </a:r>
            <a:endParaRPr sz="3200">
              <a:solidFill>
                <a:srgbClr val="FFFFFF"/>
              </a:solidFill>
              <a:latin typeface="Roboto"/>
              <a:ea typeface="Roboto"/>
              <a:cs typeface="Roboto"/>
              <a:sym typeface="Roboto"/>
            </a:endParaRPr>
          </a:p>
          <a:p>
            <a:pPr marL="457200" lvl="0" indent="-431800" algn="l" rtl="0">
              <a:lnSpc>
                <a:spcPct val="115000"/>
              </a:lnSpc>
              <a:spcBef>
                <a:spcPts val="600"/>
              </a:spcBef>
              <a:spcAft>
                <a:spcPts val="0"/>
              </a:spcAft>
              <a:buClr>
                <a:srgbClr val="FFFFFF"/>
              </a:buClr>
              <a:buSzPts val="3200"/>
              <a:buFont typeface="Roboto"/>
              <a:buChar char="●"/>
            </a:pPr>
            <a:r>
              <a:rPr lang="en-US" sz="3200">
                <a:solidFill>
                  <a:srgbClr val="FFFFFF"/>
                </a:solidFill>
                <a:latin typeface="Roboto"/>
                <a:ea typeface="Roboto"/>
                <a:cs typeface="Roboto"/>
                <a:sym typeface="Roboto"/>
              </a:rPr>
              <a:t>On first launch, the app presents an introduction, privacy policy, and disclaimer that it is for educational purposes only.</a:t>
            </a:r>
            <a:endParaRPr sz="3200">
              <a:solidFill>
                <a:srgbClr val="FFFFFF"/>
              </a:solidFill>
              <a:latin typeface="Roboto"/>
              <a:ea typeface="Roboto"/>
              <a:cs typeface="Roboto"/>
              <a:sym typeface="Roboto"/>
            </a:endParaRPr>
          </a:p>
          <a:p>
            <a:pPr marL="457200" lvl="0" indent="0" algn="l" rtl="0">
              <a:lnSpc>
                <a:spcPct val="115000"/>
              </a:lnSpc>
              <a:spcBef>
                <a:spcPts val="600"/>
              </a:spcBef>
              <a:spcAft>
                <a:spcPts val="0"/>
              </a:spcAft>
              <a:buNone/>
            </a:pPr>
            <a:endParaRPr sz="3200">
              <a:solidFill>
                <a:srgbClr val="FFFFFF"/>
              </a:solidFill>
              <a:latin typeface="Roboto"/>
              <a:ea typeface="Roboto"/>
              <a:cs typeface="Roboto"/>
              <a:sym typeface="Roboto"/>
            </a:endParaRPr>
          </a:p>
          <a:p>
            <a:pPr marL="0" lvl="0" indent="0" algn="l" rtl="0">
              <a:lnSpc>
                <a:spcPct val="115000"/>
              </a:lnSpc>
              <a:spcBef>
                <a:spcPts val="600"/>
              </a:spcBef>
              <a:spcAft>
                <a:spcPts val="0"/>
              </a:spcAft>
              <a:buNone/>
            </a:pPr>
            <a:r>
              <a:rPr lang="en-US" sz="3200">
                <a:solidFill>
                  <a:schemeClr val="lt1"/>
                </a:solidFill>
                <a:latin typeface="Roboto"/>
                <a:ea typeface="Roboto"/>
                <a:cs typeface="Roboto"/>
                <a:sym typeface="Roboto"/>
              </a:rPr>
              <a:t>2)User selects the “Analyze Skin” option.</a:t>
            </a:r>
            <a:endParaRPr sz="3200">
              <a:solidFill>
                <a:schemeClr val="lt1"/>
              </a:solidFill>
              <a:latin typeface="Roboto"/>
              <a:ea typeface="Roboto"/>
              <a:cs typeface="Roboto"/>
              <a:sym typeface="Roboto"/>
            </a:endParaRPr>
          </a:p>
          <a:p>
            <a:pPr marL="457200" lvl="0" indent="-431800" algn="l" rtl="0">
              <a:lnSpc>
                <a:spcPct val="115000"/>
              </a:lnSpc>
              <a:spcBef>
                <a:spcPts val="600"/>
              </a:spcBef>
              <a:spcAft>
                <a:spcPts val="0"/>
              </a:spcAft>
              <a:buClr>
                <a:schemeClr val="lt1"/>
              </a:buClr>
              <a:buSzPts val="3200"/>
              <a:buFont typeface="Roboto"/>
              <a:buChar char="●"/>
            </a:pPr>
            <a:r>
              <a:rPr lang="en-US" sz="3200">
                <a:solidFill>
                  <a:schemeClr val="lt1"/>
                </a:solidFill>
                <a:latin typeface="Roboto"/>
                <a:ea typeface="Roboto"/>
                <a:cs typeface="Roboto"/>
                <a:sym typeface="Roboto"/>
              </a:rPr>
              <a:t>The app guides the user to take a clear photo of the area of concern using the phone’s camera or upload already clicked picture</a:t>
            </a:r>
            <a:endParaRPr sz="3200">
              <a:solidFill>
                <a:schemeClr val="lt1"/>
              </a:solidFill>
              <a:latin typeface="Roboto"/>
              <a:ea typeface="Roboto"/>
              <a:cs typeface="Roboto"/>
              <a:sym typeface="Roboto"/>
            </a:endParaRPr>
          </a:p>
          <a:p>
            <a:pPr marL="457200" lvl="0" indent="-431800" algn="l" rtl="0">
              <a:lnSpc>
                <a:spcPct val="115000"/>
              </a:lnSpc>
              <a:spcBef>
                <a:spcPts val="0"/>
              </a:spcBef>
              <a:spcAft>
                <a:spcPts val="0"/>
              </a:spcAft>
              <a:buClr>
                <a:schemeClr val="lt1"/>
              </a:buClr>
              <a:buSzPts val="3200"/>
              <a:buFont typeface="Roboto"/>
              <a:buChar char="●"/>
            </a:pPr>
            <a:r>
              <a:rPr lang="en-US" sz="3200">
                <a:solidFill>
                  <a:schemeClr val="lt1"/>
                </a:solidFill>
                <a:latin typeface="Roboto"/>
                <a:ea typeface="Roboto"/>
                <a:cs typeface="Roboto"/>
                <a:sym typeface="Roboto"/>
              </a:rPr>
              <a:t>User can log additional symptoms (e.g., itching, pain, duration) related to the skin issue.</a:t>
            </a:r>
            <a:endParaRPr sz="3200">
              <a:solidFill>
                <a:schemeClr val="lt1"/>
              </a:solidFill>
              <a:latin typeface="Roboto"/>
              <a:ea typeface="Roboto"/>
              <a:cs typeface="Roboto"/>
              <a:sym typeface="Roboto"/>
            </a:endParaRPr>
          </a:p>
          <a:p>
            <a:pPr marL="457200" lvl="0" indent="0" algn="l" rtl="0">
              <a:lnSpc>
                <a:spcPct val="115000"/>
              </a:lnSpc>
              <a:spcBef>
                <a:spcPts val="600"/>
              </a:spcBef>
              <a:spcAft>
                <a:spcPts val="0"/>
              </a:spcAft>
              <a:buNone/>
            </a:pPr>
            <a:endParaRPr sz="3200">
              <a:solidFill>
                <a:schemeClr val="lt1"/>
              </a:solidFill>
              <a:latin typeface="Roboto"/>
              <a:ea typeface="Roboto"/>
              <a:cs typeface="Roboto"/>
              <a:sym typeface="Roboto"/>
            </a:endParaRPr>
          </a:p>
          <a:p>
            <a:pPr marL="0" lvl="0" indent="0" algn="l" rtl="0">
              <a:lnSpc>
                <a:spcPct val="115000"/>
              </a:lnSpc>
              <a:spcBef>
                <a:spcPts val="600"/>
              </a:spcBef>
              <a:spcAft>
                <a:spcPts val="0"/>
              </a:spcAft>
              <a:buNone/>
            </a:pPr>
            <a:r>
              <a:rPr lang="en-US" sz="3200">
                <a:solidFill>
                  <a:schemeClr val="lt1"/>
                </a:solidFill>
                <a:latin typeface="Roboto"/>
                <a:ea typeface="Roboto"/>
                <a:cs typeface="Roboto"/>
                <a:sym typeface="Roboto"/>
              </a:rPr>
              <a:t>3)The app’s machine learning model processes the image to identify common skin conditions (acne, eczema,              rashes, moles, etc.).</a:t>
            </a:r>
            <a:endParaRPr sz="3200">
              <a:solidFill>
                <a:schemeClr val="lt1"/>
              </a:solidFill>
              <a:latin typeface="Roboto"/>
              <a:ea typeface="Roboto"/>
              <a:cs typeface="Roboto"/>
              <a:sym typeface="Roboto"/>
            </a:endParaRPr>
          </a:p>
          <a:p>
            <a:pPr marL="457200" lvl="0" indent="-431800" algn="l" rtl="0">
              <a:lnSpc>
                <a:spcPct val="115000"/>
              </a:lnSpc>
              <a:spcBef>
                <a:spcPts val="600"/>
              </a:spcBef>
              <a:spcAft>
                <a:spcPts val="0"/>
              </a:spcAft>
              <a:buClr>
                <a:schemeClr val="lt1"/>
              </a:buClr>
              <a:buSzPts val="3200"/>
              <a:buFont typeface="Roboto"/>
              <a:buChar char="●"/>
            </a:pPr>
            <a:r>
              <a:rPr lang="en-US" sz="3200">
                <a:solidFill>
                  <a:schemeClr val="lt1"/>
                </a:solidFill>
                <a:latin typeface="Roboto"/>
                <a:ea typeface="Roboto"/>
                <a:cs typeface="Roboto"/>
                <a:sym typeface="Roboto"/>
              </a:rPr>
              <a:t>If the image quality is insufficient, the app prompts the user to retake the photo.</a:t>
            </a:r>
            <a:endParaRPr sz="3200">
              <a:solidFill>
                <a:schemeClr val="lt1"/>
              </a:solidFill>
              <a:latin typeface="Roboto"/>
              <a:ea typeface="Roboto"/>
              <a:cs typeface="Roboto"/>
              <a:sym typeface="Roboto"/>
            </a:endParaRPr>
          </a:p>
          <a:p>
            <a:pPr marL="457200" lvl="0" indent="0" algn="l" rtl="0">
              <a:lnSpc>
                <a:spcPct val="115000"/>
              </a:lnSpc>
              <a:spcBef>
                <a:spcPts val="600"/>
              </a:spcBef>
              <a:spcAft>
                <a:spcPts val="0"/>
              </a:spcAft>
              <a:buNone/>
            </a:pPr>
            <a:endParaRPr sz="3200">
              <a:solidFill>
                <a:schemeClr val="lt1"/>
              </a:solidFill>
              <a:latin typeface="Roboto"/>
              <a:ea typeface="Roboto"/>
              <a:cs typeface="Roboto"/>
              <a:sym typeface="Roboto"/>
            </a:endParaRPr>
          </a:p>
          <a:p>
            <a:pPr marL="0" lvl="0" indent="0" algn="l" rtl="0">
              <a:lnSpc>
                <a:spcPct val="115000"/>
              </a:lnSpc>
              <a:spcBef>
                <a:spcPts val="600"/>
              </a:spcBef>
              <a:spcAft>
                <a:spcPts val="0"/>
              </a:spcAft>
              <a:buNone/>
            </a:pPr>
            <a:r>
              <a:rPr lang="en-US" sz="3200">
                <a:solidFill>
                  <a:schemeClr val="lt1"/>
                </a:solidFill>
                <a:latin typeface="Roboto"/>
                <a:ea typeface="Roboto"/>
                <a:cs typeface="Roboto"/>
                <a:sym typeface="Roboto"/>
              </a:rPr>
              <a:t>4)The app displays the most likely skin condition(s) detected, along with educational information about each   condition.</a:t>
            </a:r>
            <a:endParaRPr sz="3200">
              <a:solidFill>
                <a:schemeClr val="lt1"/>
              </a:solidFill>
              <a:latin typeface="Roboto"/>
              <a:ea typeface="Roboto"/>
              <a:cs typeface="Roboto"/>
              <a:sym typeface="Roboto"/>
            </a:endParaRPr>
          </a:p>
          <a:p>
            <a:pPr marL="457200" lvl="0" indent="-431800" algn="l" rtl="0">
              <a:lnSpc>
                <a:spcPct val="115000"/>
              </a:lnSpc>
              <a:spcBef>
                <a:spcPts val="600"/>
              </a:spcBef>
              <a:spcAft>
                <a:spcPts val="0"/>
              </a:spcAft>
              <a:buClr>
                <a:schemeClr val="lt1"/>
              </a:buClr>
              <a:buSzPts val="3200"/>
              <a:buFont typeface="Roboto"/>
              <a:buChar char="●"/>
            </a:pPr>
            <a:r>
              <a:rPr lang="en-US" sz="3200">
                <a:solidFill>
                  <a:schemeClr val="lt1"/>
                </a:solidFill>
                <a:latin typeface="Roboto"/>
                <a:ea typeface="Roboto"/>
                <a:cs typeface="Roboto"/>
                <a:sym typeface="Roboto"/>
              </a:rPr>
              <a:t>The app clearly states that this is not a medical diagnosis.</a:t>
            </a:r>
            <a:endParaRPr sz="3200">
              <a:solidFill>
                <a:schemeClr val="lt1"/>
              </a:solidFill>
              <a:latin typeface="Roboto"/>
              <a:ea typeface="Roboto"/>
              <a:cs typeface="Roboto"/>
              <a:sym typeface="Roboto"/>
            </a:endParaRPr>
          </a:p>
          <a:p>
            <a:pPr marL="457200" lvl="0" indent="0" algn="l" rtl="0">
              <a:lnSpc>
                <a:spcPct val="115000"/>
              </a:lnSpc>
              <a:spcBef>
                <a:spcPts val="600"/>
              </a:spcBef>
              <a:spcAft>
                <a:spcPts val="0"/>
              </a:spcAft>
              <a:buNone/>
            </a:pPr>
            <a:endParaRPr sz="3200">
              <a:solidFill>
                <a:schemeClr val="lt1"/>
              </a:solidFill>
              <a:latin typeface="Roboto"/>
              <a:ea typeface="Roboto"/>
              <a:cs typeface="Roboto"/>
              <a:sym typeface="Roboto"/>
            </a:endParaRPr>
          </a:p>
          <a:p>
            <a:pPr marL="0" lvl="0" indent="0" algn="l" rtl="0">
              <a:lnSpc>
                <a:spcPct val="115000"/>
              </a:lnSpc>
              <a:spcBef>
                <a:spcPts val="600"/>
              </a:spcBef>
              <a:spcAft>
                <a:spcPts val="0"/>
              </a:spcAft>
              <a:buNone/>
            </a:pPr>
            <a:r>
              <a:rPr lang="en-US" sz="3200">
                <a:solidFill>
                  <a:schemeClr val="lt1"/>
                </a:solidFill>
                <a:latin typeface="Roboto"/>
                <a:ea typeface="Roboto"/>
                <a:cs typeface="Roboto"/>
                <a:sym typeface="Roboto"/>
              </a:rPr>
              <a:t>5)Based on the user’s skin type and the identified condition, the app offers general skincare tips.</a:t>
            </a:r>
            <a:endParaRPr sz="3200">
              <a:solidFill>
                <a:schemeClr val="lt1"/>
              </a:solidFill>
              <a:latin typeface="Roboto"/>
              <a:ea typeface="Roboto"/>
              <a:cs typeface="Roboto"/>
              <a:sym typeface="Roboto"/>
            </a:endParaRPr>
          </a:p>
          <a:p>
            <a:pPr marL="0" lvl="0" indent="0" algn="l" rtl="0">
              <a:lnSpc>
                <a:spcPct val="115000"/>
              </a:lnSpc>
              <a:spcBef>
                <a:spcPts val="600"/>
              </a:spcBef>
              <a:spcAft>
                <a:spcPts val="0"/>
              </a:spcAft>
              <a:buNone/>
            </a:pPr>
            <a:endParaRPr sz="2700">
              <a:solidFill>
                <a:schemeClr val="lt1"/>
              </a:solidFill>
              <a:latin typeface="Roboto"/>
              <a:ea typeface="Roboto"/>
              <a:cs typeface="Roboto"/>
              <a:sym typeface="Roboto"/>
            </a:endParaRPr>
          </a:p>
          <a:p>
            <a:pPr marL="0" lvl="0" indent="0" algn="l" rtl="0">
              <a:lnSpc>
                <a:spcPct val="115000"/>
              </a:lnSpc>
              <a:spcBef>
                <a:spcPts val="600"/>
              </a:spcBef>
              <a:spcAft>
                <a:spcPts val="0"/>
              </a:spcAft>
              <a:buNone/>
            </a:pPr>
            <a:r>
              <a:rPr lang="en-US" sz="3200">
                <a:solidFill>
                  <a:schemeClr val="lt1"/>
                </a:solidFill>
                <a:latin typeface="Roboto"/>
                <a:ea typeface="Roboto"/>
                <a:cs typeface="Roboto"/>
                <a:sym typeface="Roboto"/>
              </a:rPr>
              <a:t>6)Users can access a directory of local dermatologists and clinics for professional consultation.</a:t>
            </a:r>
            <a:endParaRPr sz="3200">
              <a:solidFill>
                <a:schemeClr val="lt1"/>
              </a:solidFill>
              <a:latin typeface="Roboto"/>
              <a:ea typeface="Roboto"/>
              <a:cs typeface="Roboto"/>
              <a:sym typeface="Roboto"/>
            </a:endParaRPr>
          </a:p>
          <a:p>
            <a:pPr marL="0" lvl="0" indent="0" algn="l" rtl="0">
              <a:lnSpc>
                <a:spcPct val="115000"/>
              </a:lnSpc>
              <a:spcBef>
                <a:spcPts val="600"/>
              </a:spcBef>
              <a:spcAft>
                <a:spcPts val="0"/>
              </a:spcAft>
              <a:buNone/>
            </a:pPr>
            <a:endParaRPr sz="3200">
              <a:solidFill>
                <a:schemeClr val="lt1"/>
              </a:solidFill>
              <a:latin typeface="Roboto"/>
              <a:ea typeface="Roboto"/>
              <a:cs typeface="Roboto"/>
              <a:sym typeface="Roboto"/>
            </a:endParaRPr>
          </a:p>
          <a:p>
            <a:pPr marL="0" lvl="0" indent="0" algn="l" rtl="0">
              <a:lnSpc>
                <a:spcPct val="115000"/>
              </a:lnSpc>
              <a:spcBef>
                <a:spcPts val="600"/>
              </a:spcBef>
              <a:spcAft>
                <a:spcPts val="0"/>
              </a:spcAft>
              <a:buNone/>
            </a:pPr>
            <a:r>
              <a:rPr lang="en-US" sz="3200">
                <a:solidFill>
                  <a:schemeClr val="lt1"/>
                </a:solidFill>
                <a:latin typeface="Roboto"/>
                <a:ea typeface="Roboto"/>
                <a:cs typeface="Roboto"/>
                <a:sym typeface="Roboto"/>
              </a:rPr>
              <a:t>7)Users can save and compare photos over time to monitor changes in their skin condition.</a:t>
            </a:r>
            <a:endParaRPr sz="3200">
              <a:solidFill>
                <a:schemeClr val="lt1"/>
              </a:solidFill>
              <a:latin typeface="Roboto"/>
              <a:ea typeface="Roboto"/>
              <a:cs typeface="Roboto"/>
              <a:sym typeface="Roboto"/>
            </a:endParaRPr>
          </a:p>
          <a:p>
            <a:pPr marL="457200" lvl="0" indent="-431800" algn="l" rtl="0">
              <a:lnSpc>
                <a:spcPct val="115000"/>
              </a:lnSpc>
              <a:spcBef>
                <a:spcPts val="600"/>
              </a:spcBef>
              <a:spcAft>
                <a:spcPts val="0"/>
              </a:spcAft>
              <a:buClr>
                <a:schemeClr val="lt1"/>
              </a:buClr>
              <a:buSzPts val="3200"/>
              <a:buFont typeface="Roboto"/>
              <a:buChar char="●"/>
            </a:pPr>
            <a:r>
              <a:rPr lang="en-US" sz="3200">
                <a:solidFill>
                  <a:schemeClr val="lt1"/>
                </a:solidFill>
                <a:latin typeface="Roboto"/>
                <a:ea typeface="Roboto"/>
                <a:cs typeface="Roboto"/>
                <a:sym typeface="Roboto"/>
              </a:rPr>
              <a:t>The app provides visual timelines and reminders for follow-up photos.</a:t>
            </a:r>
            <a:endParaRPr sz="3200">
              <a:solidFill>
                <a:schemeClr val="lt1"/>
              </a:solidFill>
              <a:latin typeface="Roboto"/>
              <a:ea typeface="Roboto"/>
              <a:cs typeface="Roboto"/>
              <a:sym typeface="Roboto"/>
            </a:endParaRPr>
          </a:p>
          <a:p>
            <a:pPr marL="457200" lvl="0" indent="0" algn="l" rtl="0">
              <a:lnSpc>
                <a:spcPct val="115000"/>
              </a:lnSpc>
              <a:spcBef>
                <a:spcPts val="600"/>
              </a:spcBef>
              <a:spcAft>
                <a:spcPts val="0"/>
              </a:spcAft>
              <a:buNone/>
            </a:pPr>
            <a:endParaRPr sz="3200">
              <a:solidFill>
                <a:schemeClr val="lt1"/>
              </a:solidFill>
              <a:latin typeface="Roboto"/>
              <a:ea typeface="Roboto"/>
              <a:cs typeface="Roboto"/>
              <a:sym typeface="Roboto"/>
            </a:endParaRPr>
          </a:p>
          <a:p>
            <a:pPr marL="0" lvl="0" indent="0" algn="l" rtl="0">
              <a:lnSpc>
                <a:spcPct val="115000"/>
              </a:lnSpc>
              <a:spcBef>
                <a:spcPts val="600"/>
              </a:spcBef>
              <a:spcAft>
                <a:spcPts val="0"/>
              </a:spcAft>
              <a:buNone/>
            </a:pPr>
            <a:r>
              <a:rPr lang="en-US" sz="3200">
                <a:solidFill>
                  <a:schemeClr val="lt1"/>
                </a:solidFill>
                <a:latin typeface="Roboto"/>
                <a:ea typeface="Roboto"/>
                <a:cs typeface="Roboto"/>
                <a:sym typeface="Roboto"/>
              </a:rPr>
              <a:t>8)The app sends reminders for progress tracking, follow-up photos, and skincare routines as needed.</a:t>
            </a:r>
            <a:endParaRPr sz="3200">
              <a:solidFill>
                <a:schemeClr val="lt1"/>
              </a:solidFill>
              <a:latin typeface="Roboto"/>
              <a:ea typeface="Roboto"/>
              <a:cs typeface="Roboto"/>
              <a:sym typeface="Roboto"/>
            </a:endParaRPr>
          </a:p>
          <a:p>
            <a:pPr marL="0" lvl="0" indent="0" algn="l" rtl="0">
              <a:lnSpc>
                <a:spcPct val="115000"/>
              </a:lnSpc>
              <a:spcBef>
                <a:spcPts val="600"/>
              </a:spcBef>
              <a:spcAft>
                <a:spcPts val="0"/>
              </a:spcAft>
              <a:buNone/>
            </a:pPr>
            <a:endParaRPr sz="2900">
              <a:solidFill>
                <a:schemeClr val="lt1"/>
              </a:solidFill>
              <a:latin typeface="Roboto"/>
              <a:ea typeface="Roboto"/>
              <a:cs typeface="Roboto"/>
              <a:sym typeface="Roboto"/>
            </a:endParaRPr>
          </a:p>
          <a:p>
            <a:pPr marL="0" lvl="0" indent="0" algn="l" rtl="0">
              <a:lnSpc>
                <a:spcPct val="115000"/>
              </a:lnSpc>
              <a:spcBef>
                <a:spcPts val="600"/>
              </a:spcBef>
              <a:spcAft>
                <a:spcPts val="0"/>
              </a:spcAft>
              <a:buNone/>
            </a:pPr>
            <a:endParaRPr sz="2900">
              <a:solidFill>
                <a:schemeClr val="lt1"/>
              </a:solidFill>
              <a:latin typeface="Roboto"/>
              <a:ea typeface="Roboto"/>
              <a:cs typeface="Roboto"/>
              <a:sym typeface="Roboto"/>
            </a:endParaRPr>
          </a:p>
          <a:p>
            <a:pPr marL="0" lvl="0" indent="0" algn="l" rtl="0">
              <a:lnSpc>
                <a:spcPct val="115000"/>
              </a:lnSpc>
              <a:spcBef>
                <a:spcPts val="600"/>
              </a:spcBef>
              <a:spcAft>
                <a:spcPts val="0"/>
              </a:spcAft>
              <a:buNone/>
            </a:pPr>
            <a:endParaRPr sz="2300">
              <a:solidFill>
                <a:schemeClr val="lt1"/>
              </a:solidFill>
              <a:latin typeface="Roboto"/>
              <a:ea typeface="Roboto"/>
              <a:cs typeface="Roboto"/>
              <a:sym typeface="Roboto"/>
            </a:endParaRPr>
          </a:p>
          <a:p>
            <a:pPr marL="0" lvl="0" indent="0" algn="l" rtl="0">
              <a:lnSpc>
                <a:spcPct val="115000"/>
              </a:lnSpc>
              <a:spcBef>
                <a:spcPts val="600"/>
              </a:spcBef>
              <a:spcAft>
                <a:spcPts val="600"/>
              </a:spcAft>
              <a:buNone/>
            </a:pPr>
            <a:endParaRPr sz="2900">
              <a:solidFill>
                <a:schemeClr val="lt1"/>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6"/>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46" name="Google Shape;146;p6"/>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47" name="Google Shape;147;p6"/>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148" name="Google Shape;148;p6"/>
          <p:cNvSpPr txBox="1"/>
          <p:nvPr/>
        </p:nvSpPr>
        <p:spPr>
          <a:xfrm>
            <a:off x="-447642" y="-1427100"/>
            <a:ext cx="18735600" cy="6563700"/>
          </a:xfrm>
          <a:prstGeom prst="rect">
            <a:avLst/>
          </a:prstGeom>
          <a:noFill/>
          <a:ln>
            <a:noFill/>
          </a:ln>
        </p:spPr>
        <p:txBody>
          <a:bodyPr spcFirstLastPara="1" wrap="square" lIns="0" tIns="0" rIns="0" bIns="0" anchor="t" anchorCtr="0">
            <a:spAutoFit/>
          </a:bodyPr>
          <a:lstStyle/>
          <a:p>
            <a:pPr marL="457200" marR="0" lvl="0" indent="-442086" algn="l" rtl="0">
              <a:lnSpc>
                <a:spcPct val="109996"/>
              </a:lnSpc>
              <a:spcBef>
                <a:spcPts val="0"/>
              </a:spcBef>
              <a:spcAft>
                <a:spcPts val="0"/>
              </a:spcAft>
              <a:buClr>
                <a:srgbClr val="FFFFFF"/>
              </a:buClr>
              <a:buSzPts val="3362"/>
              <a:buChar char="●"/>
            </a:pPr>
            <a:r>
              <a:rPr lang="en-US" sz="3362">
                <a:solidFill>
                  <a:srgbClr val="FFFFFF"/>
                </a:solidFill>
              </a:rPr>
              <a:t>A important feature this application offers is quick info about skin problems to the user without any cost or hassle .</a:t>
            </a:r>
            <a:endParaRPr sz="3362">
              <a:solidFill>
                <a:srgbClr val="FFFFFF"/>
              </a:solidFill>
            </a:endParaRPr>
          </a:p>
          <a:p>
            <a:pPr marL="457200" marR="0" lvl="0" indent="0" algn="l" rtl="0">
              <a:lnSpc>
                <a:spcPct val="109996"/>
              </a:lnSpc>
              <a:spcBef>
                <a:spcPts val="0"/>
              </a:spcBef>
              <a:spcAft>
                <a:spcPts val="0"/>
              </a:spcAft>
              <a:buNone/>
            </a:pPr>
            <a:endParaRPr sz="3362">
              <a:solidFill>
                <a:srgbClr val="FFFFFF"/>
              </a:solidFill>
            </a:endParaRPr>
          </a:p>
          <a:p>
            <a:pPr marL="457200" marR="0" lvl="0" indent="-442086" algn="l" rtl="0">
              <a:lnSpc>
                <a:spcPct val="109996"/>
              </a:lnSpc>
              <a:spcBef>
                <a:spcPts val="0"/>
              </a:spcBef>
              <a:spcAft>
                <a:spcPts val="0"/>
              </a:spcAft>
              <a:buClr>
                <a:srgbClr val="FFFFFF"/>
              </a:buClr>
              <a:buSzPts val="3362"/>
              <a:buChar char="●"/>
            </a:pPr>
            <a:r>
              <a:rPr lang="en-US" sz="3362">
                <a:solidFill>
                  <a:srgbClr val="FFFFFF"/>
                </a:solidFill>
              </a:rPr>
              <a:t>Second and most important feature is that it gives user option to compare the condition overtime where their data can be stored and after couple days they can reupload a new picture of the same location as previous to compare.</a:t>
            </a:r>
            <a:endParaRPr sz="3362">
              <a:solidFill>
                <a:srgbClr val="FFFFFF"/>
              </a:solidFill>
            </a:endParaRPr>
          </a:p>
          <a:p>
            <a:pPr marL="457200" marR="0" lvl="0" indent="-442086" algn="l" rtl="0">
              <a:lnSpc>
                <a:spcPct val="109996"/>
              </a:lnSpc>
              <a:spcBef>
                <a:spcPts val="0"/>
              </a:spcBef>
              <a:spcAft>
                <a:spcPts val="0"/>
              </a:spcAft>
              <a:buClr>
                <a:srgbClr val="FFFFFF"/>
              </a:buClr>
              <a:buSzPts val="3362"/>
              <a:buAutoNum type="arabicPeriod"/>
            </a:pPr>
            <a:r>
              <a:rPr lang="en-US" sz="3362">
                <a:solidFill>
                  <a:srgbClr val="FFFFFF"/>
                </a:solidFill>
              </a:rPr>
              <a:t>This will help understanding the effect of  ongoing treatment.</a:t>
            </a:r>
            <a:endParaRPr sz="3362">
              <a:solidFill>
                <a:srgbClr val="FFFFFF"/>
              </a:solidFill>
            </a:endParaRPr>
          </a:p>
          <a:p>
            <a:pPr marL="457200" marR="0" lvl="0" indent="-442086" algn="l" rtl="0">
              <a:lnSpc>
                <a:spcPct val="109996"/>
              </a:lnSpc>
              <a:spcBef>
                <a:spcPts val="0"/>
              </a:spcBef>
              <a:spcAft>
                <a:spcPts val="0"/>
              </a:spcAft>
              <a:buClr>
                <a:srgbClr val="FFFFFF"/>
              </a:buClr>
              <a:buSzPts val="3362"/>
              <a:buAutoNum type="arabicPeriod"/>
            </a:pPr>
            <a:r>
              <a:rPr lang="en-US" sz="3362">
                <a:solidFill>
                  <a:srgbClr val="FFFFFF"/>
                </a:solidFill>
              </a:rPr>
              <a:t>The Application may give new insights like if you should continue your ongoing treatment or meet dermatologists again and discuss.</a:t>
            </a:r>
            <a:endParaRPr sz="3362">
              <a:solidFill>
                <a:srgbClr val="FFFFFF"/>
              </a:solidFill>
            </a:endParaRPr>
          </a:p>
          <a:p>
            <a:pPr marL="457200" marR="0" lvl="0" indent="0" algn="l" rtl="0">
              <a:lnSpc>
                <a:spcPct val="109996"/>
              </a:lnSpc>
              <a:spcBef>
                <a:spcPts val="0"/>
              </a:spcBef>
              <a:spcAft>
                <a:spcPts val="0"/>
              </a:spcAft>
              <a:buNone/>
            </a:pPr>
            <a:endParaRPr sz="3362">
              <a:solidFill>
                <a:srgbClr val="FFFFFF"/>
              </a:solidFill>
            </a:endParaRPr>
          </a:p>
          <a:p>
            <a:pPr marL="0" marR="0" lvl="0" indent="0" algn="ctr" rtl="0">
              <a:lnSpc>
                <a:spcPct val="109996"/>
              </a:lnSpc>
              <a:spcBef>
                <a:spcPts val="0"/>
              </a:spcBef>
              <a:spcAft>
                <a:spcPts val="0"/>
              </a:spcAft>
              <a:buClr>
                <a:srgbClr val="000000"/>
              </a:buClr>
              <a:buSzPts val="5662"/>
              <a:buFont typeface="Arial"/>
              <a:buNone/>
            </a:pPr>
            <a:r>
              <a:rPr lang="en-US" sz="5662" b="0" i="0" u="none" strike="noStrike" cap="none">
                <a:solidFill>
                  <a:srgbClr val="FFFFFF"/>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7"/>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pic>
        <p:nvPicPr>
          <p:cNvPr id="154" name="Google Shape;154;p7"/>
          <p:cNvPicPr preferRelativeResize="0"/>
          <p:nvPr/>
        </p:nvPicPr>
        <p:blipFill rotWithShape="1">
          <a:blip r:embed="rId4">
            <a:alphaModFix/>
          </a:blip>
          <a:srcRect/>
          <a:stretch/>
        </p:blipFill>
        <p:spPr>
          <a:xfrm rot="-10798857">
            <a:off x="4832756" y="2189386"/>
            <a:ext cx="7945947" cy="4449731"/>
          </a:xfrm>
          <a:prstGeom prst="rect">
            <a:avLst/>
          </a:prstGeom>
          <a:noFill/>
          <a:ln>
            <a:noFill/>
          </a:ln>
        </p:spPr>
      </p:pic>
      <p:sp>
        <p:nvSpPr>
          <p:cNvPr id="155" name="Google Shape;155;p7"/>
          <p:cNvSpPr txBox="1"/>
          <p:nvPr/>
        </p:nvSpPr>
        <p:spPr>
          <a:xfrm>
            <a:off x="-89100" y="-1630025"/>
            <a:ext cx="18466200" cy="4168500"/>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Clr>
                <a:srgbClr val="000000"/>
              </a:buClr>
              <a:buSzPts val="5662"/>
              <a:buFont typeface="Arial"/>
              <a:buNone/>
            </a:pPr>
            <a:r>
              <a:rPr lang="en-US" sz="5662">
                <a:solidFill>
                  <a:srgbClr val="FFFFFF"/>
                </a:solidFill>
              </a:rPr>
              <a:t>DrawBack::-</a:t>
            </a:r>
            <a:endParaRPr sz="5662">
              <a:solidFill>
                <a:srgbClr val="FFFFFF"/>
              </a:solidFill>
            </a:endParaRPr>
          </a:p>
          <a:p>
            <a:pPr marL="457200" marR="0" lvl="0" indent="-473836" algn="l" rtl="0">
              <a:lnSpc>
                <a:spcPct val="109996"/>
              </a:lnSpc>
              <a:spcBef>
                <a:spcPts val="0"/>
              </a:spcBef>
              <a:spcAft>
                <a:spcPts val="0"/>
              </a:spcAft>
              <a:buClr>
                <a:srgbClr val="FFFFFF"/>
              </a:buClr>
              <a:buSzPts val="3862"/>
              <a:buChar char="●"/>
            </a:pPr>
            <a:r>
              <a:rPr lang="en-US" sz="3862">
                <a:solidFill>
                  <a:srgbClr val="FFFFFF"/>
                </a:solidFill>
              </a:rPr>
              <a:t>Some skin disease are tough to identify at early stage because of their appearance</a:t>
            </a:r>
            <a:endParaRPr sz="3862">
              <a:solidFill>
                <a:srgbClr val="FFFFFF"/>
              </a:solidFill>
            </a:endParaRPr>
          </a:p>
          <a:p>
            <a:pPr marL="457200" marR="0" lvl="0" indent="-473836" algn="l" rtl="0">
              <a:lnSpc>
                <a:spcPct val="109996"/>
              </a:lnSpc>
              <a:spcBef>
                <a:spcPts val="0"/>
              </a:spcBef>
              <a:spcAft>
                <a:spcPts val="0"/>
              </a:spcAft>
              <a:buClr>
                <a:srgbClr val="FFFFFF"/>
              </a:buClr>
              <a:buSzPts val="3862"/>
              <a:buChar char="●"/>
            </a:pPr>
            <a:r>
              <a:rPr lang="en-US" sz="3862">
                <a:solidFill>
                  <a:srgbClr val="FFFFFF"/>
                </a:solidFill>
              </a:rPr>
              <a:t>There are skin disease which have same resemblance which can lead to wrong prediction eventually reducing accuracy.</a:t>
            </a:r>
            <a:endParaRPr sz="3862">
              <a:solidFill>
                <a:srgbClr val="FFFFFF"/>
              </a:solidFill>
            </a:endParaRPr>
          </a:p>
          <a:p>
            <a:pPr marL="457200" marR="0" lvl="0" indent="-473836" algn="l" rtl="0">
              <a:lnSpc>
                <a:spcPct val="109996"/>
              </a:lnSpc>
              <a:spcBef>
                <a:spcPts val="0"/>
              </a:spcBef>
              <a:spcAft>
                <a:spcPts val="0"/>
              </a:spcAft>
              <a:buClr>
                <a:srgbClr val="FFFFFF"/>
              </a:buClr>
              <a:buSzPts val="3862"/>
              <a:buChar char="●"/>
            </a:pPr>
            <a:r>
              <a:rPr lang="en-US" sz="3862">
                <a:solidFill>
                  <a:srgbClr val="FFFFFF"/>
                </a:solidFill>
              </a:rPr>
              <a:t>Ai needs to be trained on high volume of dataset as the accuracy of prediction may vary according to different skin tones.</a:t>
            </a:r>
            <a:endParaRPr sz="3862">
              <a:solidFill>
                <a:srgbClr val="FFFFFF"/>
              </a:solidFill>
            </a:endParaRPr>
          </a:p>
        </p:txBody>
      </p:sp>
      <p:sp>
        <p:nvSpPr>
          <p:cNvPr id="156" name="Google Shape;156;p7"/>
          <p:cNvSpPr txBox="1"/>
          <p:nvPr/>
        </p:nvSpPr>
        <p:spPr>
          <a:xfrm>
            <a:off x="-12" y="3773100"/>
            <a:ext cx="17115600" cy="4745100"/>
          </a:xfrm>
          <a:prstGeom prst="rect">
            <a:avLst/>
          </a:prstGeom>
          <a:noFill/>
          <a:ln>
            <a:noFill/>
          </a:ln>
        </p:spPr>
        <p:txBody>
          <a:bodyPr spcFirstLastPara="1" wrap="square" lIns="91425" tIns="91425" rIns="91425" bIns="91425" anchor="t" anchorCtr="0">
            <a:spAutoFit/>
          </a:bodyPr>
          <a:lstStyle/>
          <a:p>
            <a:pPr marL="914400" lvl="0" indent="0" algn="ctr" rtl="0">
              <a:lnSpc>
                <a:spcPct val="109996"/>
              </a:lnSpc>
              <a:spcBef>
                <a:spcPts val="0"/>
              </a:spcBef>
              <a:spcAft>
                <a:spcPts val="0"/>
              </a:spcAft>
              <a:buNone/>
            </a:pPr>
            <a:r>
              <a:rPr lang="en-US" sz="5662">
                <a:solidFill>
                  <a:schemeClr val="lt1"/>
                </a:solidFill>
              </a:rPr>
              <a:t>ShowStopper:-</a:t>
            </a:r>
            <a:endParaRPr sz="7362">
              <a:solidFill>
                <a:schemeClr val="lt1"/>
              </a:solidFill>
            </a:endParaRPr>
          </a:p>
          <a:p>
            <a:pPr marL="457200" lvl="0" indent="-317500" algn="l" rtl="0">
              <a:lnSpc>
                <a:spcPct val="109996"/>
              </a:lnSpc>
              <a:spcBef>
                <a:spcPts val="0"/>
              </a:spcBef>
              <a:spcAft>
                <a:spcPts val="0"/>
              </a:spcAft>
              <a:buClr>
                <a:schemeClr val="lt1"/>
              </a:buClr>
              <a:buSzPts val="1400"/>
              <a:buFont typeface="Roboto"/>
              <a:buChar char="●"/>
            </a:pPr>
            <a:r>
              <a:rPr lang="en-US" sz="3000">
                <a:solidFill>
                  <a:schemeClr val="lt1"/>
                </a:solidFill>
                <a:latin typeface="Roboto"/>
                <a:ea typeface="Roboto"/>
                <a:cs typeface="Roboto"/>
                <a:sym typeface="Roboto"/>
              </a:rPr>
              <a:t> </a:t>
            </a:r>
            <a:r>
              <a:rPr lang="en-US" sz="3600">
                <a:solidFill>
                  <a:schemeClr val="lt1"/>
                </a:solidFill>
                <a:latin typeface="Roboto"/>
                <a:ea typeface="Roboto"/>
                <a:cs typeface="Roboto"/>
                <a:sym typeface="Roboto"/>
              </a:rPr>
              <a:t>Inaccurate or misleading results may result in harm if users delay seeking professional care for serious conditions.</a:t>
            </a:r>
            <a:endParaRPr sz="3600">
              <a:solidFill>
                <a:schemeClr val="lt1"/>
              </a:solidFill>
              <a:latin typeface="Roboto"/>
              <a:ea typeface="Roboto"/>
              <a:cs typeface="Roboto"/>
              <a:sym typeface="Roboto"/>
            </a:endParaRPr>
          </a:p>
          <a:p>
            <a:pPr marL="457200" lvl="0" indent="-457200" algn="l" rtl="0">
              <a:lnSpc>
                <a:spcPct val="109996"/>
              </a:lnSpc>
              <a:spcBef>
                <a:spcPts val="0"/>
              </a:spcBef>
              <a:spcAft>
                <a:spcPts val="0"/>
              </a:spcAft>
              <a:buClr>
                <a:schemeClr val="lt1"/>
              </a:buClr>
              <a:buSzPts val="3600"/>
              <a:buFont typeface="Roboto"/>
              <a:buChar char="●"/>
            </a:pPr>
            <a:r>
              <a:rPr lang="en-US" sz="3600">
                <a:solidFill>
                  <a:schemeClr val="lt1"/>
                </a:solidFill>
                <a:latin typeface="Roboto"/>
                <a:ea typeface="Roboto"/>
                <a:cs typeface="Roboto"/>
                <a:sym typeface="Roboto"/>
              </a:rPr>
              <a:t>Without regulatory approval and clinical validation, the app cannot be recommended for widespread use or integrated into healthcare systems.</a:t>
            </a:r>
            <a:endParaRPr sz="3600">
              <a:solidFill>
                <a:schemeClr val="lt1"/>
              </a:solidFill>
              <a:latin typeface="Roboto"/>
              <a:ea typeface="Roboto"/>
              <a:cs typeface="Roboto"/>
              <a:sym typeface="Roboto"/>
            </a:endParaRPr>
          </a:p>
          <a:p>
            <a:pPr marL="457200" lvl="0" indent="-457200" algn="l" rtl="0">
              <a:lnSpc>
                <a:spcPct val="109996"/>
              </a:lnSpc>
              <a:spcBef>
                <a:spcPts val="0"/>
              </a:spcBef>
              <a:spcAft>
                <a:spcPts val="0"/>
              </a:spcAft>
              <a:buClr>
                <a:schemeClr val="lt1"/>
              </a:buClr>
              <a:buSzPts val="3600"/>
              <a:buFont typeface="Roboto"/>
              <a:buChar char="●"/>
            </a:pPr>
            <a:r>
              <a:rPr lang="en-US" sz="3600">
                <a:solidFill>
                  <a:schemeClr val="lt1"/>
                </a:solidFill>
                <a:latin typeface="Roboto"/>
                <a:ea typeface="Roboto"/>
                <a:cs typeface="Roboto"/>
                <a:sym typeface="Roboto"/>
              </a:rPr>
              <a:t>But to counter all these issues we will give guidelines that information provided are just for education purposes.</a:t>
            </a:r>
            <a:endParaRPr sz="3600">
              <a:solidFill>
                <a:schemeClr val="lt1"/>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8"/>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62" name="Google Shape;162;p8"/>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63" name="Google Shape;163;p8"/>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164" name="Google Shape;164;p8"/>
          <p:cNvSpPr txBox="1"/>
          <p:nvPr/>
        </p:nvSpPr>
        <p:spPr>
          <a:xfrm>
            <a:off x="4663116" y="1813757"/>
            <a:ext cx="9130800" cy="871500"/>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Clr>
                <a:srgbClr val="000000"/>
              </a:buClr>
              <a:buSzPts val="5662"/>
              <a:buFont typeface="Arial"/>
              <a:buNone/>
            </a:pPr>
            <a:r>
              <a:rPr lang="en-US" sz="5662">
                <a:solidFill>
                  <a:srgbClr val="FFFFFF"/>
                </a:solidFill>
              </a:rPr>
              <a:t>Team name-Binary brains</a:t>
            </a:r>
            <a:endParaRPr sz="1400" b="0" i="0" u="none" strike="noStrike" cap="none">
              <a:solidFill>
                <a:srgbClr val="000000"/>
              </a:solidFill>
              <a:latin typeface="Arial"/>
              <a:ea typeface="Arial"/>
              <a:cs typeface="Arial"/>
              <a:sym typeface="Arial"/>
            </a:endParaRPr>
          </a:p>
        </p:txBody>
      </p:sp>
      <p:sp>
        <p:nvSpPr>
          <p:cNvPr id="165" name="Google Shape;165;p8"/>
          <p:cNvSpPr txBox="1"/>
          <p:nvPr/>
        </p:nvSpPr>
        <p:spPr>
          <a:xfrm>
            <a:off x="3131159" y="3021928"/>
            <a:ext cx="12499500" cy="2091900"/>
          </a:xfrm>
          <a:prstGeom prst="rect">
            <a:avLst/>
          </a:prstGeom>
          <a:noFill/>
          <a:ln>
            <a:noFill/>
          </a:ln>
        </p:spPr>
        <p:txBody>
          <a:bodyPr spcFirstLastPara="1" wrap="square" lIns="0" tIns="0" rIns="0" bIns="0" anchor="t" anchorCtr="0">
            <a:spAutoFit/>
          </a:bodyPr>
          <a:lstStyle/>
          <a:p>
            <a:pPr marL="0" marR="0" lvl="0" indent="0" algn="ctr" rtl="0">
              <a:lnSpc>
                <a:spcPct val="111018"/>
              </a:lnSpc>
              <a:spcBef>
                <a:spcPts val="0"/>
              </a:spcBef>
              <a:spcAft>
                <a:spcPts val="0"/>
              </a:spcAft>
              <a:buClr>
                <a:srgbClr val="000000"/>
              </a:buClr>
              <a:buSzPts val="4220"/>
              <a:buFont typeface="Arial"/>
              <a:buNone/>
            </a:pPr>
            <a:r>
              <a:rPr lang="en-US" sz="4220" b="1">
                <a:solidFill>
                  <a:srgbClr val="D9D9D9"/>
                </a:solidFill>
                <a:latin typeface="Playfair Display"/>
                <a:ea typeface="Playfair Display"/>
                <a:cs typeface="Playfair Display"/>
                <a:sym typeface="Playfair Display"/>
              </a:rPr>
              <a:t>Team member:-Rajmukund mehta</a:t>
            </a:r>
            <a:endParaRPr sz="4220" b="1">
              <a:solidFill>
                <a:srgbClr val="D9D9D9"/>
              </a:solidFill>
              <a:latin typeface="Playfair Display"/>
              <a:ea typeface="Playfair Display"/>
              <a:cs typeface="Playfair Display"/>
              <a:sym typeface="Playfair Display"/>
            </a:endParaRPr>
          </a:p>
          <a:p>
            <a:pPr marL="0" marR="0" lvl="0" indent="0" algn="ctr" rtl="0">
              <a:lnSpc>
                <a:spcPct val="111018"/>
              </a:lnSpc>
              <a:spcBef>
                <a:spcPts val="0"/>
              </a:spcBef>
              <a:spcAft>
                <a:spcPts val="0"/>
              </a:spcAft>
              <a:buClr>
                <a:srgbClr val="000000"/>
              </a:buClr>
              <a:buSzPts val="4220"/>
              <a:buFont typeface="Arial"/>
              <a:buNone/>
            </a:pPr>
            <a:r>
              <a:rPr lang="en-US" sz="4220" b="1">
                <a:solidFill>
                  <a:srgbClr val="D9D9D9"/>
                </a:solidFill>
                <a:latin typeface="Playfair Display"/>
                <a:ea typeface="Playfair Display"/>
                <a:cs typeface="Playfair Display"/>
                <a:sym typeface="Playfair Display"/>
              </a:rPr>
              <a:t>email:-rajmukundmehta@gmail.com</a:t>
            </a:r>
            <a:endParaRPr sz="4220" b="1">
              <a:solidFill>
                <a:srgbClr val="D9D9D9"/>
              </a:solidFill>
              <a:latin typeface="Playfair Display"/>
              <a:ea typeface="Playfair Display"/>
              <a:cs typeface="Playfair Display"/>
              <a:sym typeface="Playfair Display"/>
            </a:endParaRPr>
          </a:p>
          <a:p>
            <a:pPr marL="0" marR="0" lvl="0" indent="0" algn="ctr" rtl="0">
              <a:lnSpc>
                <a:spcPct val="111018"/>
              </a:lnSpc>
              <a:spcBef>
                <a:spcPts val="0"/>
              </a:spcBef>
              <a:spcAft>
                <a:spcPts val="0"/>
              </a:spcAft>
              <a:buClr>
                <a:srgbClr val="000000"/>
              </a:buClr>
              <a:buSzPts val="4220"/>
              <a:buFont typeface="Arial"/>
              <a:buNone/>
            </a:pPr>
            <a:r>
              <a:rPr lang="en-US" sz="4220" b="1" i="0" u="none" strike="noStrike" cap="none">
                <a:solidFill>
                  <a:srgbClr val="D9D9D9"/>
                </a:solidFill>
                <a:latin typeface="Playfair Display"/>
                <a:ea typeface="Playfair Display"/>
                <a:cs typeface="Playfair Display"/>
                <a:sym typeface="Playfair Display"/>
              </a:rPr>
              <a:t> </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9"/>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71" name="Google Shape;171;p9"/>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72" name="Google Shape;172;p9"/>
          <p:cNvPicPr preferRelativeResize="0"/>
          <p:nvPr/>
        </p:nvPicPr>
        <p:blipFill rotWithShape="1">
          <a:blip r:embed="rId5">
            <a:alphaModFix/>
          </a:blip>
          <a:srcRect/>
          <a:stretch/>
        </p:blipFill>
        <p:spPr>
          <a:xfrm rot="-10798857">
            <a:off x="4832696" y="2189493"/>
            <a:ext cx="8590832" cy="4810866"/>
          </a:xfrm>
          <a:prstGeom prst="rect">
            <a:avLst/>
          </a:prstGeom>
          <a:noFill/>
          <a:ln>
            <a:noFill/>
          </a:ln>
        </p:spPr>
      </p:pic>
      <p:sp>
        <p:nvSpPr>
          <p:cNvPr id="173" name="Google Shape;173;p9"/>
          <p:cNvSpPr txBox="1"/>
          <p:nvPr/>
        </p:nvSpPr>
        <p:spPr>
          <a:xfrm>
            <a:off x="3326647" y="3577605"/>
            <a:ext cx="11803723" cy="2812090"/>
          </a:xfrm>
          <a:prstGeom prst="rect">
            <a:avLst/>
          </a:prstGeom>
          <a:noFill/>
          <a:ln>
            <a:noFill/>
          </a:ln>
        </p:spPr>
        <p:txBody>
          <a:bodyPr spcFirstLastPara="1" wrap="square" lIns="0" tIns="0" rIns="0" bIns="0" anchor="t" anchorCtr="0">
            <a:spAutoFit/>
          </a:bodyPr>
          <a:lstStyle/>
          <a:p>
            <a:pPr marL="0" marR="0" lvl="0" indent="0" algn="ctr" rtl="0">
              <a:lnSpc>
                <a:spcPct val="114999"/>
              </a:lnSpc>
              <a:spcBef>
                <a:spcPts val="0"/>
              </a:spcBef>
              <a:spcAft>
                <a:spcPts val="0"/>
              </a:spcAft>
              <a:buClr>
                <a:srgbClr val="000000"/>
              </a:buClr>
              <a:buSzPts val="19014"/>
              <a:buFont typeface="Arial"/>
              <a:buNone/>
            </a:pPr>
            <a:r>
              <a:rPr lang="en-US" sz="19014" b="1" i="0" u="none" strike="noStrike" cap="none">
                <a:solidFill>
                  <a:srgbClr val="FFFFFF"/>
                </a:solidFill>
                <a:latin typeface="Playfair Display"/>
                <a:ea typeface="Playfair Display"/>
                <a:cs typeface="Playfair Display"/>
                <a:sym typeface="Playfair Display"/>
              </a:rPr>
              <a:t>Thank you</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788</Words>
  <Application>Microsoft Office PowerPoint</Application>
  <PresentationFormat>Custom</PresentationFormat>
  <Paragraphs>71</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Playfair Display</vt:lpstr>
      <vt:lpstr>Calibri</vt:lpstr>
      <vt:lpstr>Arial</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HP</cp:lastModifiedBy>
  <cp:revision>1</cp:revision>
  <dcterms:created xsi:type="dcterms:W3CDTF">2006-08-16T00:00:00Z</dcterms:created>
  <dcterms:modified xsi:type="dcterms:W3CDTF">2025-06-23T19:07:12Z</dcterms:modified>
</cp:coreProperties>
</file>